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1"/>
  </p:notesMasterIdLst>
  <p:sldIdLst>
    <p:sldId id="256" r:id="rId2"/>
    <p:sldId id="326" r:id="rId3"/>
    <p:sldId id="622" r:id="rId4"/>
    <p:sldId id="619" r:id="rId5"/>
    <p:sldId id="630" r:id="rId6"/>
    <p:sldId id="620" r:id="rId7"/>
    <p:sldId id="444" r:id="rId8"/>
    <p:sldId id="450" r:id="rId9"/>
    <p:sldId id="262" r:id="rId10"/>
    <p:sldId id="556" r:id="rId11"/>
    <p:sldId id="604" r:id="rId12"/>
    <p:sldId id="597" r:id="rId13"/>
    <p:sldId id="598" r:id="rId14"/>
    <p:sldId id="599" r:id="rId15"/>
    <p:sldId id="600" r:id="rId16"/>
    <p:sldId id="601" r:id="rId17"/>
    <p:sldId id="602" r:id="rId18"/>
    <p:sldId id="558" r:id="rId19"/>
    <p:sldId id="452" r:id="rId20"/>
    <p:sldId id="461" r:id="rId21"/>
    <p:sldId id="462" r:id="rId22"/>
    <p:sldId id="453" r:id="rId23"/>
    <p:sldId id="454" r:id="rId24"/>
    <p:sldId id="621" r:id="rId25"/>
    <p:sldId id="456" r:id="rId26"/>
    <p:sldId id="458" r:id="rId27"/>
    <p:sldId id="459" r:id="rId28"/>
    <p:sldId id="506" r:id="rId29"/>
    <p:sldId id="464" r:id="rId30"/>
    <p:sldId id="451" r:id="rId31"/>
    <p:sldId id="465" r:id="rId32"/>
    <p:sldId id="445" r:id="rId33"/>
    <p:sldId id="446" r:id="rId34"/>
    <p:sldId id="447" r:id="rId35"/>
    <p:sldId id="475" r:id="rId36"/>
    <p:sldId id="468" r:id="rId37"/>
    <p:sldId id="476" r:id="rId38"/>
    <p:sldId id="477" r:id="rId39"/>
    <p:sldId id="469" r:id="rId40"/>
    <p:sldId id="507" r:id="rId41"/>
    <p:sldId id="512" r:id="rId42"/>
    <p:sldId id="508" r:id="rId43"/>
    <p:sldId id="509" r:id="rId44"/>
    <p:sldId id="511" r:id="rId45"/>
    <p:sldId id="510" r:id="rId46"/>
    <p:sldId id="513" r:id="rId47"/>
    <p:sldId id="514" r:id="rId48"/>
    <p:sldId id="470" r:id="rId49"/>
    <p:sldId id="562" r:id="rId50"/>
    <p:sldId id="515" r:id="rId51"/>
    <p:sldId id="516" r:id="rId52"/>
    <p:sldId id="471" r:id="rId53"/>
    <p:sldId id="589" r:id="rId54"/>
    <p:sldId id="472" r:id="rId55"/>
    <p:sldId id="587" r:id="rId56"/>
    <p:sldId id="588" r:id="rId57"/>
    <p:sldId id="603" r:id="rId58"/>
    <p:sldId id="474" r:id="rId59"/>
    <p:sldId id="623" r:id="rId60"/>
    <p:sldId id="591" r:id="rId61"/>
    <p:sldId id="590" r:id="rId62"/>
    <p:sldId id="605" r:id="rId63"/>
    <p:sldId id="517" r:id="rId64"/>
    <p:sldId id="606" r:id="rId65"/>
    <p:sldId id="518" r:id="rId66"/>
    <p:sldId id="607" r:id="rId67"/>
    <p:sldId id="519" r:id="rId68"/>
    <p:sldId id="520" r:id="rId69"/>
    <p:sldId id="521" r:id="rId70"/>
    <p:sldId id="522" r:id="rId71"/>
    <p:sldId id="523" r:id="rId72"/>
    <p:sldId id="624" r:id="rId73"/>
    <p:sldId id="625" r:id="rId74"/>
    <p:sldId id="626" r:id="rId75"/>
    <p:sldId id="627" r:id="rId76"/>
    <p:sldId id="628" r:id="rId77"/>
    <p:sldId id="479" r:id="rId78"/>
    <p:sldId id="478" r:id="rId79"/>
    <p:sldId id="526" r:id="rId80"/>
    <p:sldId id="527" r:id="rId81"/>
    <p:sldId id="528" r:id="rId82"/>
    <p:sldId id="525" r:id="rId83"/>
    <p:sldId id="524" r:id="rId84"/>
    <p:sldId id="529" r:id="rId85"/>
    <p:sldId id="530" r:id="rId86"/>
    <p:sldId id="531" r:id="rId87"/>
    <p:sldId id="532" r:id="rId88"/>
    <p:sldId id="533" r:id="rId89"/>
    <p:sldId id="536" r:id="rId90"/>
    <p:sldId id="537" r:id="rId91"/>
    <p:sldId id="538" r:id="rId92"/>
    <p:sldId id="539" r:id="rId93"/>
    <p:sldId id="540" r:id="rId94"/>
    <p:sldId id="609" r:id="rId95"/>
    <p:sldId id="541" r:id="rId96"/>
    <p:sldId id="608" r:id="rId97"/>
    <p:sldId id="542" r:id="rId98"/>
    <p:sldId id="545" r:id="rId99"/>
    <p:sldId id="546" r:id="rId100"/>
    <p:sldId id="547" r:id="rId101"/>
    <p:sldId id="544" r:id="rId102"/>
    <p:sldId id="543" r:id="rId103"/>
    <p:sldId id="610" r:id="rId104"/>
    <p:sldId id="549" r:id="rId105"/>
    <p:sldId id="550" r:id="rId106"/>
    <p:sldId id="426" r:id="rId107"/>
    <p:sldId id="367" r:id="rId108"/>
    <p:sldId id="480" r:id="rId109"/>
    <p:sldId id="481" r:id="rId110"/>
    <p:sldId id="482" r:id="rId111"/>
    <p:sldId id="483" r:id="rId112"/>
    <p:sldId id="484" r:id="rId113"/>
    <p:sldId id="485" r:id="rId114"/>
    <p:sldId id="487" r:id="rId115"/>
    <p:sldId id="489" r:id="rId116"/>
    <p:sldId id="486" r:id="rId117"/>
    <p:sldId id="488" r:id="rId118"/>
    <p:sldId id="491" r:id="rId119"/>
    <p:sldId id="490" r:id="rId120"/>
    <p:sldId id="494" r:id="rId121"/>
    <p:sldId id="493" r:id="rId122"/>
    <p:sldId id="492" r:id="rId123"/>
    <p:sldId id="496" r:id="rId124"/>
    <p:sldId id="495" r:id="rId125"/>
    <p:sldId id="498" r:id="rId126"/>
    <p:sldId id="497" r:id="rId127"/>
    <p:sldId id="499" r:id="rId128"/>
    <p:sldId id="559" r:id="rId129"/>
    <p:sldId id="561" r:id="rId130"/>
    <p:sldId id="560" r:id="rId131"/>
    <p:sldId id="502" r:id="rId132"/>
    <p:sldId id="503" r:id="rId133"/>
    <p:sldId id="504" r:id="rId134"/>
    <p:sldId id="501" r:id="rId135"/>
    <p:sldId id="612" r:id="rId136"/>
    <p:sldId id="613" r:id="rId137"/>
    <p:sldId id="615" r:id="rId138"/>
    <p:sldId id="616" r:id="rId139"/>
    <p:sldId id="617" r:id="rId140"/>
    <p:sldId id="618" r:id="rId141"/>
    <p:sldId id="505" r:id="rId142"/>
    <p:sldId id="563" r:id="rId143"/>
    <p:sldId id="572" r:id="rId144"/>
    <p:sldId id="573" r:id="rId145"/>
    <p:sldId id="574" r:id="rId146"/>
    <p:sldId id="575" r:id="rId147"/>
    <p:sldId id="576" r:id="rId148"/>
    <p:sldId id="577" r:id="rId149"/>
    <p:sldId id="578" r:id="rId150"/>
    <p:sldId id="579" r:id="rId151"/>
    <p:sldId id="580" r:id="rId152"/>
    <p:sldId id="568" r:id="rId153"/>
    <p:sldId id="571" r:id="rId154"/>
    <p:sldId id="564" r:id="rId155"/>
    <p:sldId id="582" r:id="rId156"/>
    <p:sldId id="583" r:id="rId157"/>
    <p:sldId id="581" r:id="rId158"/>
    <p:sldId id="629" r:id="rId159"/>
    <p:sldId id="566" r:id="rId160"/>
    <p:sldId id="567" r:id="rId161"/>
    <p:sldId id="584" r:id="rId162"/>
    <p:sldId id="565" r:id="rId163"/>
    <p:sldId id="586" r:id="rId164"/>
    <p:sldId id="592" r:id="rId165"/>
    <p:sldId id="593" r:id="rId166"/>
    <p:sldId id="594" r:id="rId167"/>
    <p:sldId id="595" r:id="rId168"/>
    <p:sldId id="585" r:id="rId169"/>
    <p:sldId id="290" r:id="rId17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2"/>
    </p:embeddedFont>
    <p:embeddedFont>
      <p:font typeface="Consolas" panose="020B0609020204030204" pitchFamily="49" charset="0"/>
      <p:regular r:id="rId173"/>
      <p:bold r:id="rId174"/>
      <p:italic r:id="rId175"/>
      <p:boldItalic r:id="rId176"/>
    </p:embeddedFont>
    <p:embeddedFont>
      <p:font typeface="Montserrat" panose="00000500000000000000" pitchFamily="2" charset="0"/>
      <p:regular r:id="rId177"/>
      <p:bold r:id="rId178"/>
      <p:italic r:id="rId179"/>
      <p:boldItalic r:id="rId180"/>
    </p:embeddedFont>
    <p:embeddedFont>
      <p:font typeface="Open Sans" panose="020B0606030504020204" pitchFamily="34" charset="0"/>
      <p:regular r:id="rId181"/>
      <p:bold r:id="rId182"/>
      <p:italic r:id="rId183"/>
      <p:boldItalic r:id="rId184"/>
    </p:embeddedFont>
    <p:embeddedFont>
      <p:font typeface="Vidaloka" panose="020B0604020202020204" charset="0"/>
      <p:regular r:id="rId1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00"/>
    <a:srgbClr val="95807C"/>
    <a:srgbClr val="FFCC00"/>
    <a:srgbClr val="66CC00"/>
    <a:srgbClr val="FF00FF"/>
    <a:srgbClr val="5EA2D1"/>
    <a:srgbClr val="00B050"/>
    <a:srgbClr val="2C242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80580-9157-444D-AED4-C17FE64BACB1}" v="329" dt="2022-03-08T14:05:48.342"/>
    <p1510:client id="{ED405DDC-39CB-54C0-079E-995FB5DAE9BC}" v="478" dt="2022-03-08T09:16:32.260"/>
  </p1510:revLst>
</p1510:revInfo>
</file>

<file path=ppt/tableStyles.xml><?xml version="1.0" encoding="utf-8"?>
<a:tblStyleLst xmlns:a="http://schemas.openxmlformats.org/drawingml/2006/main" def="{5690B9E0-E7DB-4005-9A57-2074F94DBAF3}">
  <a:tblStyle styleId="{5690B9E0-E7DB-4005-9A57-2074F94DBA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3.fntdata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3.fntdata"/><Relationship Id="rId179" Type="http://schemas.openxmlformats.org/officeDocument/2006/relationships/font" Target="fonts/font8.fntdata"/><Relationship Id="rId190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0538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495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4726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842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095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1056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0616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0514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665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6669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28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62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48855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6476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9090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7252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7162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1449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7524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5981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5993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556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82935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524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5350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4934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705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19053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38522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6821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6114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5456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099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6053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1325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4272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1928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78975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379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30023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5624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59833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7832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573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827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87298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1284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6877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09144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445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72465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1642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0494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94048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021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803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054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11015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2579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6846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568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35344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372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4673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17079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979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41066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38724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039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14485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50963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01073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91935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4521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959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68838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017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159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633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38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683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3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66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683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46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43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351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388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36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77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189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54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14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631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342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071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94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611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033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97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770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103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94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672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604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45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039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13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02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715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80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2568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949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237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432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25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4759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805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2406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4454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58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6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46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211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3181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7907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92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5858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5155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4598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02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9250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298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3082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8329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3875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2140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4621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262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7070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474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6214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2949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774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405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0641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4727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867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1232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9305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1746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7599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579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627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910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0318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097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9201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1075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0933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2382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939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804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9443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89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flickr.com/photos/3oheme/5099906217" TargetMode="External"/><Relationship Id="rId4" Type="http://schemas.openxmlformats.org/officeDocument/2006/relationships/image" Target="../media/image32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cv.org/3.4/d2/d2c/tutorial_sobel_derivatives.html" TargetMode="External"/><Relationship Id="rId4" Type="http://schemas.openxmlformats.org/officeDocument/2006/relationships/image" Target="../media/image15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seminar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109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200" dirty="0"/>
              <a:t>Sergi Bernet Andrés</a:t>
            </a:r>
          </a:p>
          <a:p>
            <a:pPr marL="0" indent="0" algn="l"/>
            <a:r>
              <a:rPr lang="es-ES" sz="1200" dirty="0"/>
              <a:t>Sergi.bernet@salle.url.edu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DS4DS – La  Salle </a:t>
            </a:r>
          </a:p>
        </p:txBody>
      </p:sp>
      <p:sp>
        <p:nvSpPr>
          <p:cNvPr id="4" name="Google Shape;250;p36">
            <a:extLst>
              <a:ext uri="{FF2B5EF4-FFF2-40B4-BE49-F238E27FC236}">
                <a16:creationId xmlns:a16="http://schemas.microsoft.com/office/drawing/2014/main" id="{6BDD4902-C4BE-4D70-8A54-055B0018C2DB}"/>
              </a:ext>
            </a:extLst>
          </p:cNvPr>
          <p:cNvSpPr txBox="1">
            <a:spLocks/>
          </p:cNvSpPr>
          <p:nvPr/>
        </p:nvSpPr>
        <p:spPr>
          <a:xfrm>
            <a:off x="6591394" y="3377099"/>
            <a:ext cx="2048341" cy="109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endParaRPr lang="en" sz="1200"/>
          </a:p>
          <a:p>
            <a:pPr marL="0" indent="0" algn="l"/>
            <a:endParaRPr lang="en" sz="1200"/>
          </a:p>
          <a:p>
            <a:pPr marL="0" indent="0" algn="l"/>
            <a:endParaRPr lang="en" sz="1200"/>
          </a:p>
          <a:p>
            <a:pPr marL="0" indent="0" algn="l"/>
            <a:endParaRPr lang="en" sz="1200"/>
          </a:p>
          <a:p>
            <a:pPr marL="0" indent="0" algn="l"/>
            <a:r>
              <a:rPr lang="en" sz="1200"/>
              <a:t>07-11/03/22</a:t>
            </a:r>
          </a:p>
        </p:txBody>
      </p:sp>
      <p:pic>
        <p:nvPicPr>
          <p:cNvPr id="5" name="Picture 4" descr="La Salle URL for Android - APK Download">
            <a:extLst>
              <a:ext uri="{FF2B5EF4-FFF2-40B4-BE49-F238E27FC236}">
                <a16:creationId xmlns:a16="http://schemas.microsoft.com/office/drawing/2014/main" id="{37D64C40-E41A-4913-96D3-B86E87B9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Signals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339720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1C8ACA81-9745-4943-9F56-E84B49A2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2551450"/>
            <a:ext cx="1369817" cy="13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20;p44">
            <a:extLst>
              <a:ext uri="{FF2B5EF4-FFF2-40B4-BE49-F238E27FC236}">
                <a16:creationId xmlns:a16="http://schemas.microsoft.com/office/drawing/2014/main" id="{1C2315E8-B971-450D-BC6B-90F7C2DE9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D14B3C3-CEE0-45A4-A8BA-F8252DE7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8FBDE287-834C-4ABD-97AC-46C2CC4BF393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89727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BDE46D8-F0D6-499F-8EA5-CE01F22AC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1C8ACA81-9745-4943-9F56-E84B49A2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2551450"/>
            <a:ext cx="1369817" cy="13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EAAEF8A-DC84-476A-888B-ABDE5882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1" y="2546101"/>
            <a:ext cx="1369817" cy="13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BF666B78-2125-4682-A65E-E92C09F97BF9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316CF240-4DD3-49EF-B6F6-FA87F96FB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71827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1C8ACA81-9745-4943-9F56-E84B49A2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2551450"/>
            <a:ext cx="1369817" cy="13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EAAEF8A-DC84-476A-888B-ABDE5882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1" y="2546101"/>
            <a:ext cx="1369817" cy="13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FC04E-5B87-448F-9F55-318DEA6B5ADD}"/>
              </a:ext>
            </a:extLst>
          </p:cNvPr>
          <p:cNvSpPr txBox="1"/>
          <p:nvPr/>
        </p:nvSpPr>
        <p:spPr>
          <a:xfrm>
            <a:off x="758412" y="4006115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AE414B-6D14-49CD-9FBE-ECB5ABDFAE8E}"/>
              </a:ext>
            </a:extLst>
          </p:cNvPr>
          <p:cNvSpPr txBox="1"/>
          <p:nvPr/>
        </p:nvSpPr>
        <p:spPr>
          <a:xfrm>
            <a:off x="758411" y="4354879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9B9FEC0-5F9C-42BB-8E7A-722C55084C6B}"/>
              </a:ext>
            </a:extLst>
          </p:cNvPr>
          <p:cNvSpPr/>
          <p:nvPr/>
        </p:nvSpPr>
        <p:spPr>
          <a:xfrm>
            <a:off x="2945331" y="4006115"/>
            <a:ext cx="1839496" cy="30777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C586458-F4C9-47F5-B72C-C5CC21E3FE0D}"/>
              </a:ext>
            </a:extLst>
          </p:cNvPr>
          <p:cNvSpPr/>
          <p:nvPr/>
        </p:nvSpPr>
        <p:spPr>
          <a:xfrm>
            <a:off x="2945102" y="4390698"/>
            <a:ext cx="1839496" cy="30777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2555773-21B3-436E-843B-13AF3810F6B6}"/>
              </a:ext>
            </a:extLst>
          </p:cNvPr>
          <p:cNvSpPr/>
          <p:nvPr/>
        </p:nvSpPr>
        <p:spPr>
          <a:xfrm>
            <a:off x="2536129" y="4006115"/>
            <a:ext cx="288633" cy="307777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2127780-2CC6-4722-92D4-4CBB9544A4FC}"/>
              </a:ext>
            </a:extLst>
          </p:cNvPr>
          <p:cNvSpPr/>
          <p:nvPr/>
        </p:nvSpPr>
        <p:spPr>
          <a:xfrm>
            <a:off x="2535900" y="4390698"/>
            <a:ext cx="288633" cy="307777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Google Shape;320;p44">
            <a:extLst>
              <a:ext uri="{FF2B5EF4-FFF2-40B4-BE49-F238E27FC236}">
                <a16:creationId xmlns:a16="http://schemas.microsoft.com/office/drawing/2014/main" id="{8C2DA947-F3CA-4863-9DD1-858B93A59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BE90A49-FF77-44F3-8B6F-FE0F386F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84;p40">
            <a:extLst>
              <a:ext uri="{FF2B5EF4-FFF2-40B4-BE49-F238E27FC236}">
                <a16:creationId xmlns:a16="http://schemas.microsoft.com/office/drawing/2014/main" id="{94C2870F-457B-4439-858C-2D4926AE042D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11280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1C8ACA81-9745-4943-9F56-E84B49A2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2551450"/>
            <a:ext cx="1369817" cy="13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EAAEF8A-DC84-476A-888B-ABDE5882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1" y="2546101"/>
            <a:ext cx="1369817" cy="13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FC04E-5B87-448F-9F55-318DEA6B5ADD}"/>
              </a:ext>
            </a:extLst>
          </p:cNvPr>
          <p:cNvSpPr txBox="1"/>
          <p:nvPr/>
        </p:nvSpPr>
        <p:spPr>
          <a:xfrm>
            <a:off x="758412" y="4006115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AE414B-6D14-49CD-9FBE-ECB5ABDFAE8E}"/>
              </a:ext>
            </a:extLst>
          </p:cNvPr>
          <p:cNvSpPr txBox="1"/>
          <p:nvPr/>
        </p:nvSpPr>
        <p:spPr>
          <a:xfrm>
            <a:off x="758411" y="4354879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9B9FEC0-5F9C-42BB-8E7A-722C55084C6B}"/>
              </a:ext>
            </a:extLst>
          </p:cNvPr>
          <p:cNvSpPr/>
          <p:nvPr/>
        </p:nvSpPr>
        <p:spPr>
          <a:xfrm>
            <a:off x="2945331" y="4006115"/>
            <a:ext cx="1839496" cy="30777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C586458-F4C9-47F5-B72C-C5CC21E3FE0D}"/>
              </a:ext>
            </a:extLst>
          </p:cNvPr>
          <p:cNvSpPr/>
          <p:nvPr/>
        </p:nvSpPr>
        <p:spPr>
          <a:xfrm>
            <a:off x="2945102" y="4390698"/>
            <a:ext cx="1839496" cy="30777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2555773-21B3-436E-843B-13AF3810F6B6}"/>
              </a:ext>
            </a:extLst>
          </p:cNvPr>
          <p:cNvSpPr/>
          <p:nvPr/>
        </p:nvSpPr>
        <p:spPr>
          <a:xfrm>
            <a:off x="2536129" y="4006115"/>
            <a:ext cx="288633" cy="307777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2127780-2CC6-4722-92D4-4CBB9544A4FC}"/>
              </a:ext>
            </a:extLst>
          </p:cNvPr>
          <p:cNvSpPr/>
          <p:nvPr/>
        </p:nvSpPr>
        <p:spPr>
          <a:xfrm>
            <a:off x="2535900" y="4390698"/>
            <a:ext cx="288633" cy="307777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Google Shape;320;p44">
            <a:extLst>
              <a:ext uri="{FF2B5EF4-FFF2-40B4-BE49-F238E27FC236}">
                <a16:creationId xmlns:a16="http://schemas.microsoft.com/office/drawing/2014/main" id="{8C2DA947-F3CA-4863-9DD1-858B93A59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BE90A49-FF77-44F3-8B6F-FE0F386F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84;p40">
            <a:extLst>
              <a:ext uri="{FF2B5EF4-FFF2-40B4-BE49-F238E27FC236}">
                <a16:creationId xmlns:a16="http://schemas.microsoft.com/office/drawing/2014/main" id="{94C2870F-457B-4439-858C-2D4926AE042D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0FDCF767-4771-49BC-9F9E-2C10DEED8E05}"/>
              </a:ext>
            </a:extLst>
          </p:cNvPr>
          <p:cNvSpPr txBox="1">
            <a:spLocks/>
          </p:cNvSpPr>
          <p:nvPr/>
        </p:nvSpPr>
        <p:spPr>
          <a:xfrm>
            <a:off x="7296748" y="2282917"/>
            <a:ext cx="88697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(24, 24)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A4CBF246-FEF8-447E-96EA-0B10CD5A103D}"/>
              </a:ext>
            </a:extLst>
          </p:cNvPr>
          <p:cNvSpPr txBox="1">
            <a:spLocks/>
          </p:cNvSpPr>
          <p:nvPr/>
        </p:nvSpPr>
        <p:spPr>
          <a:xfrm>
            <a:off x="4136558" y="2282917"/>
            <a:ext cx="88697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(26, 26)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65427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1C8ACA81-9745-4943-9F56-E84B49A2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2551450"/>
            <a:ext cx="1369817" cy="13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EAAEF8A-DC84-476A-888B-ABDE5882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1" y="2546101"/>
            <a:ext cx="1369817" cy="13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FC04E-5B87-448F-9F55-318DEA6B5ADD}"/>
              </a:ext>
            </a:extLst>
          </p:cNvPr>
          <p:cNvSpPr txBox="1"/>
          <p:nvPr/>
        </p:nvSpPr>
        <p:spPr>
          <a:xfrm>
            <a:off x="758412" y="4006115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AE414B-6D14-49CD-9FBE-ECB5ABDFAE8E}"/>
              </a:ext>
            </a:extLst>
          </p:cNvPr>
          <p:cNvSpPr txBox="1"/>
          <p:nvPr/>
        </p:nvSpPr>
        <p:spPr>
          <a:xfrm>
            <a:off x="758411" y="4354879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9B9FEC0-5F9C-42BB-8E7A-722C55084C6B}"/>
              </a:ext>
            </a:extLst>
          </p:cNvPr>
          <p:cNvSpPr/>
          <p:nvPr/>
        </p:nvSpPr>
        <p:spPr>
          <a:xfrm>
            <a:off x="2945331" y="4006115"/>
            <a:ext cx="1839496" cy="30777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C586458-F4C9-47F5-B72C-C5CC21E3FE0D}"/>
              </a:ext>
            </a:extLst>
          </p:cNvPr>
          <p:cNvSpPr/>
          <p:nvPr/>
        </p:nvSpPr>
        <p:spPr>
          <a:xfrm>
            <a:off x="2945102" y="4390698"/>
            <a:ext cx="1839496" cy="30777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20E5A814-61FF-41A0-8421-FDB3128B4869}"/>
              </a:ext>
            </a:extLst>
          </p:cNvPr>
          <p:cNvSpPr txBox="1">
            <a:spLocks/>
          </p:cNvSpPr>
          <p:nvPr/>
        </p:nvSpPr>
        <p:spPr>
          <a:xfrm>
            <a:off x="7296748" y="2282917"/>
            <a:ext cx="88697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(24, 24)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122643A6-F7A7-42BC-866D-046FFAFF9C2C}"/>
              </a:ext>
            </a:extLst>
          </p:cNvPr>
          <p:cNvSpPr txBox="1">
            <a:spLocks/>
          </p:cNvSpPr>
          <p:nvPr/>
        </p:nvSpPr>
        <p:spPr>
          <a:xfrm>
            <a:off x="4136558" y="2282917"/>
            <a:ext cx="88697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(26, 26)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320;p44">
            <a:extLst>
              <a:ext uri="{FF2B5EF4-FFF2-40B4-BE49-F238E27FC236}">
                <a16:creationId xmlns:a16="http://schemas.microsoft.com/office/drawing/2014/main" id="{4BC40A09-5C84-419C-A109-E4E49AFF7A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4378259-DEE5-459E-BF86-40228496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CFDEA1E9-0BEB-400C-B4EE-3423443ECAAA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0989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1C8ACA81-9745-4943-9F56-E84B49A20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2551450"/>
            <a:ext cx="1369817" cy="13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DEAAEF8A-DC84-476A-888B-ABDE5882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1" y="2546101"/>
            <a:ext cx="1369817" cy="13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FC04E-5B87-448F-9F55-318DEA6B5ADD}"/>
              </a:ext>
            </a:extLst>
          </p:cNvPr>
          <p:cNvSpPr txBox="1"/>
          <p:nvPr/>
        </p:nvSpPr>
        <p:spPr>
          <a:xfrm>
            <a:off x="758412" y="4006115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AE414B-6D14-49CD-9FBE-ECB5ABDFAE8E}"/>
              </a:ext>
            </a:extLst>
          </p:cNvPr>
          <p:cNvSpPr txBox="1"/>
          <p:nvPr/>
        </p:nvSpPr>
        <p:spPr>
          <a:xfrm>
            <a:off x="758411" y="4354879"/>
            <a:ext cx="6981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20E5A814-61FF-41A0-8421-FDB3128B4869}"/>
              </a:ext>
            </a:extLst>
          </p:cNvPr>
          <p:cNvSpPr txBox="1">
            <a:spLocks/>
          </p:cNvSpPr>
          <p:nvPr/>
        </p:nvSpPr>
        <p:spPr>
          <a:xfrm>
            <a:off x="7296748" y="2282917"/>
            <a:ext cx="88697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(24, 24)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122643A6-F7A7-42BC-866D-046FFAFF9C2C}"/>
              </a:ext>
            </a:extLst>
          </p:cNvPr>
          <p:cNvSpPr txBox="1">
            <a:spLocks/>
          </p:cNvSpPr>
          <p:nvPr/>
        </p:nvSpPr>
        <p:spPr>
          <a:xfrm>
            <a:off x="4136558" y="2282917"/>
            <a:ext cx="88697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(26, 26)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6" name="Google Shape;320;p44">
            <a:extLst>
              <a:ext uri="{FF2B5EF4-FFF2-40B4-BE49-F238E27FC236}">
                <a16:creationId xmlns:a16="http://schemas.microsoft.com/office/drawing/2014/main" id="{C29551E1-B7DD-45C8-917C-E19C2AEAC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BE5823A-5FDB-4D2F-84B5-952EFEE0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DA975243-E7C8-43C5-869E-94806F05E02F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459153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Hands on! </a:t>
            </a:r>
            <a:endParaRPr sz="500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5A1ED1E-07E1-4696-8AD3-1BC1F9F6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08" y="2547042"/>
            <a:ext cx="1990407" cy="16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ab: An easy way to learn and use TensorFlow — The TensorFlow Blog">
            <a:extLst>
              <a:ext uri="{FF2B5EF4-FFF2-40B4-BE49-F238E27FC236}">
                <a16:creationId xmlns:a16="http://schemas.microsoft.com/office/drawing/2014/main" id="{1359D580-F512-471E-B13E-78D6365B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7" y="2571750"/>
            <a:ext cx="3695700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2514C870-EDCA-4852-81B3-8660780FE584}"/>
              </a:ext>
            </a:extLst>
          </p:cNvPr>
          <p:cNvSpPr txBox="1">
            <a:spLocks/>
          </p:cNvSpPr>
          <p:nvPr/>
        </p:nvSpPr>
        <p:spPr>
          <a:xfrm>
            <a:off x="3058662" y="2038258"/>
            <a:ext cx="3026676" cy="30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Day-2 Convolution notebooks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229296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Coffee break</a:t>
            </a:r>
            <a:endParaRPr sz="5000"/>
          </a:p>
        </p:txBody>
      </p:sp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taza de cafe sobre una superficie de madera&#10;&#10;Descripción generada automáticamente con confianza media">
            <a:extLst>
              <a:ext uri="{FF2B5EF4-FFF2-40B4-BE49-F238E27FC236}">
                <a16:creationId xmlns:a16="http://schemas.microsoft.com/office/drawing/2014/main" id="{C7321864-DBEF-4E89-9AAE-2B5189A93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7627" y="2184374"/>
            <a:ext cx="2188746" cy="21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630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352564" y="1596613"/>
            <a:ext cx="4438872" cy="1425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Architectures for networks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339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D27B29-7822-489E-AB7E-770B6D4CE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033237" y="1503963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C53BD6E-7EEF-4E42-AF55-677CBFC9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14C44E7-658E-482F-A59C-DCB36CA72A31}"/>
              </a:ext>
            </a:extLst>
          </p:cNvPr>
          <p:cNvSpPr/>
          <p:nvPr/>
        </p:nvSpPr>
        <p:spPr>
          <a:xfrm>
            <a:off x="3033237" y="1913207"/>
            <a:ext cx="485335" cy="2307101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9556E18-9D61-4DB9-A609-9D20CFC13545}"/>
              </a:ext>
            </a:extLst>
          </p:cNvPr>
          <p:cNvCxnSpPr>
            <a:cxnSpLocks/>
          </p:cNvCxnSpPr>
          <p:nvPr/>
        </p:nvCxnSpPr>
        <p:spPr>
          <a:xfrm>
            <a:off x="1012874" y="1420837"/>
            <a:ext cx="1969477" cy="703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7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" name="Picture 4" descr="emg1-fig2">
            <a:extLst>
              <a:ext uri="{FF2B5EF4-FFF2-40B4-BE49-F238E27FC236}">
                <a16:creationId xmlns:a16="http://schemas.microsoft.com/office/drawing/2014/main" id="{2B89120C-1551-4EF8-ABC1-D7869470B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325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D27B29-7822-489E-AB7E-770B6D4CE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033237" y="1503963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C53BD6E-7EEF-4E42-AF55-677CBFC9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14C44E7-658E-482F-A59C-DCB36CA72A31}"/>
              </a:ext>
            </a:extLst>
          </p:cNvPr>
          <p:cNvSpPr/>
          <p:nvPr/>
        </p:nvSpPr>
        <p:spPr>
          <a:xfrm>
            <a:off x="3511540" y="1920241"/>
            <a:ext cx="1777912" cy="2307101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6D149D-238F-4248-8054-24EE5860D293}"/>
              </a:ext>
            </a:extLst>
          </p:cNvPr>
          <p:cNvCxnSpPr>
            <a:cxnSpLocks/>
          </p:cNvCxnSpPr>
          <p:nvPr/>
        </p:nvCxnSpPr>
        <p:spPr>
          <a:xfrm flipV="1">
            <a:off x="1104314" y="3186332"/>
            <a:ext cx="2349304" cy="1097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Google Shape;320;p44">
            <a:extLst>
              <a:ext uri="{FF2B5EF4-FFF2-40B4-BE49-F238E27FC236}">
                <a16:creationId xmlns:a16="http://schemas.microsoft.com/office/drawing/2014/main" id="{45386A06-0DE1-4485-857F-012B5C6676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2059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D27B29-7822-489E-AB7E-770B6D4CE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033237" y="1503963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C53BD6E-7EEF-4E42-AF55-677CBFC9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14C44E7-658E-482F-A59C-DCB36CA72A31}"/>
              </a:ext>
            </a:extLst>
          </p:cNvPr>
          <p:cNvSpPr/>
          <p:nvPr/>
        </p:nvSpPr>
        <p:spPr>
          <a:xfrm>
            <a:off x="5282418" y="2117188"/>
            <a:ext cx="914400" cy="1878038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BB0E224-3F63-427A-935E-E083CF5FC816}"/>
              </a:ext>
            </a:extLst>
          </p:cNvPr>
          <p:cNvCxnSpPr>
            <a:cxnSpLocks/>
          </p:cNvCxnSpPr>
          <p:nvPr/>
        </p:nvCxnSpPr>
        <p:spPr>
          <a:xfrm>
            <a:off x="1202788" y="2117188"/>
            <a:ext cx="4016326" cy="386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Google Shape;320;p44">
            <a:extLst>
              <a:ext uri="{FF2B5EF4-FFF2-40B4-BE49-F238E27FC236}">
                <a16:creationId xmlns:a16="http://schemas.microsoft.com/office/drawing/2014/main" id="{80667609-9174-49A1-9D0F-4B7FCB7AD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10221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D27B29-7822-489E-AB7E-770B6D4CE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033237" y="1503963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C53BD6E-7EEF-4E42-AF55-677CBFC92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14C44E7-658E-482F-A59C-DCB36CA72A31}"/>
              </a:ext>
            </a:extLst>
          </p:cNvPr>
          <p:cNvSpPr/>
          <p:nvPr/>
        </p:nvSpPr>
        <p:spPr>
          <a:xfrm>
            <a:off x="6201046" y="2391508"/>
            <a:ext cx="445683" cy="1329397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FA2841C-9A55-476D-AA6A-164A581977EE}"/>
              </a:ext>
            </a:extLst>
          </p:cNvPr>
          <p:cNvCxnSpPr>
            <a:cxnSpLocks/>
          </p:cNvCxnSpPr>
          <p:nvPr/>
        </p:nvCxnSpPr>
        <p:spPr>
          <a:xfrm flipV="1">
            <a:off x="1033975" y="3003452"/>
            <a:ext cx="5099539" cy="4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88252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Other usages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5EC6A0-3351-43DB-8739-004411306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7" t="48820" r="1182" b="37231"/>
          <a:stretch/>
        </p:blipFill>
        <p:spPr bwMode="auto">
          <a:xfrm>
            <a:off x="2105465" y="1646798"/>
            <a:ext cx="4933069" cy="184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D16725D-11EE-4054-AAE6-74281BD11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94C0D17A-FC82-4EAE-89A2-367A8890B5FA}"/>
              </a:ext>
            </a:extLst>
          </p:cNvPr>
          <p:cNvSpPr txBox="1">
            <a:spLocks/>
          </p:cNvSpPr>
          <p:nvPr/>
        </p:nvSpPr>
        <p:spPr>
          <a:xfrm>
            <a:off x="2178218" y="3496701"/>
            <a:ext cx="200516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(Conv2DTranspose)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952279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Other usages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5EC6A0-3351-43DB-8739-004411306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7" t="48820" r="1182" b="37231"/>
          <a:stretch/>
        </p:blipFill>
        <p:spPr bwMode="auto">
          <a:xfrm>
            <a:off x="2105465" y="1646798"/>
            <a:ext cx="4933069" cy="184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D16725D-11EE-4054-AAE6-74281BD11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3A6AD14-118D-43EC-BB14-DAA8DB227CFA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D5B7717-61B9-43D0-8023-2FF303FB0A88}"/>
              </a:ext>
            </a:extLst>
          </p:cNvPr>
          <p:cNvSpPr txBox="1">
            <a:spLocks/>
          </p:cNvSpPr>
          <p:nvPr/>
        </p:nvSpPr>
        <p:spPr>
          <a:xfrm>
            <a:off x="2178218" y="3496701"/>
            <a:ext cx="200516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(Conv2DTranspose)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956448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7134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42103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64795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274214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41312"/>
              </p:ext>
            </p:extLst>
          </p:nvPr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s-ES" sz="1400" b="0" i="0" u="none" strike="noStrike" cap="none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42077"/>
              </p:ext>
            </p:extLst>
          </p:nvPr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sz="1400" b="0" i="0" u="none" strike="noStrike" cap="none">
                        <a:solidFill>
                          <a:schemeClr val="dk2"/>
                        </a:solidFill>
                        <a:latin typeface="Montserrat"/>
                        <a:sym typeface="Vidalok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058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2" descr="Frequency-domain analysis in Matlab | Motor behaviour">
            <a:extLst>
              <a:ext uri="{FF2B5EF4-FFF2-40B4-BE49-F238E27FC236}">
                <a16:creationId xmlns:a16="http://schemas.microsoft.com/office/drawing/2014/main" id="{854D271F-F2EA-4D94-B02F-2769DF831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118714" y="2433945"/>
            <a:ext cx="2775348" cy="20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mg1-fig2">
            <a:extLst>
              <a:ext uri="{FF2B5EF4-FFF2-40B4-BE49-F238E27FC236}">
                <a16:creationId xmlns:a16="http://schemas.microsoft.com/office/drawing/2014/main" id="{69FC2B17-40BF-43B6-81D9-DAB4A2763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93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/>
        </p:nvGraphicFramePr>
        <p:xfrm>
          <a:off x="2354097" y="1949727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/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s-ES" sz="1400" b="0" i="0" u="none" strike="noStrike" cap="none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/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sz="1400" b="0" i="0" u="none" strike="noStrike" cap="none">
                        <a:solidFill>
                          <a:schemeClr val="dk2"/>
                        </a:solidFill>
                        <a:latin typeface="Montserrat"/>
                        <a:sym typeface="Vidalok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245961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/>
        </p:nvGraphicFramePr>
        <p:xfrm>
          <a:off x="2354097" y="1949727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/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/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03224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01639"/>
              </p:ext>
            </p:extLst>
          </p:nvPr>
        </p:nvGraphicFramePr>
        <p:xfrm>
          <a:off x="3296637" y="195676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135334"/>
              </p:ext>
            </p:extLst>
          </p:nvPr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763777"/>
              </p:ext>
            </p:extLst>
          </p:nvPr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025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/>
        </p:nvGraphicFramePr>
        <p:xfrm>
          <a:off x="3296637" y="195676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/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/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5.25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992079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29141"/>
              </p:ext>
            </p:extLst>
          </p:nvPr>
        </p:nvGraphicFramePr>
        <p:xfrm>
          <a:off x="2361131" y="2695315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22896"/>
              </p:ext>
            </p:extLst>
          </p:nvPr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22030"/>
              </p:ext>
            </p:extLst>
          </p:nvPr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5.25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83206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/>
        </p:nvGraphicFramePr>
        <p:xfrm>
          <a:off x="2361131" y="2695315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/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/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5.25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72221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/>
        </p:nvGraphicFramePr>
        <p:xfrm>
          <a:off x="3296637" y="2695315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9548"/>
              </p:ext>
            </p:extLst>
          </p:nvPr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8559"/>
              </p:ext>
            </p:extLst>
          </p:nvPr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5.25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07676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Pooling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36A748-E261-4CF3-8C2E-4B3E72ADD838}"/>
              </a:ext>
            </a:extLst>
          </p:cNvPr>
          <p:cNvSpPr/>
          <p:nvPr/>
        </p:nvSpPr>
        <p:spPr>
          <a:xfrm>
            <a:off x="218049" y="4304714"/>
            <a:ext cx="1111348" cy="253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354100" y="1956759"/>
          <a:ext cx="1892228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C542BFD-007E-4231-A2E2-C0DB45CA3EB7}"/>
              </a:ext>
            </a:extLst>
          </p:cNvPr>
          <p:cNvSpPr txBox="1">
            <a:spLocks/>
          </p:cNvSpPr>
          <p:nvPr/>
        </p:nvSpPr>
        <p:spPr>
          <a:xfrm>
            <a:off x="5413455" y="1764652"/>
            <a:ext cx="1726058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2x2 Pooling filter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36CD6E46-FFE2-4DA8-9A14-C6C1361B3562}"/>
              </a:ext>
            </a:extLst>
          </p:cNvPr>
          <p:cNvGraphicFramePr>
            <a:graphicFrameLocks noGrp="1"/>
          </p:cNvGraphicFramePr>
          <p:nvPr/>
        </p:nvGraphicFramePr>
        <p:xfrm>
          <a:off x="3296637" y="2695315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1" name="Tabla 2">
            <a:extLst>
              <a:ext uri="{FF2B5EF4-FFF2-40B4-BE49-F238E27FC236}">
                <a16:creationId xmlns:a16="http://schemas.microsoft.com/office/drawing/2014/main" id="{E4DC75C6-226B-4B12-8028-83B4829197DA}"/>
              </a:ext>
            </a:extLst>
          </p:cNvPr>
          <p:cNvGraphicFramePr>
            <a:graphicFrameLocks noGrp="1"/>
          </p:cNvGraphicFramePr>
          <p:nvPr/>
        </p:nvGraphicFramePr>
        <p:xfrm>
          <a:off x="5803427" y="2137294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4" name="Tabla 2">
            <a:extLst>
              <a:ext uri="{FF2B5EF4-FFF2-40B4-BE49-F238E27FC236}">
                <a16:creationId xmlns:a16="http://schemas.microsoft.com/office/drawing/2014/main" id="{6C2431CA-3DEF-4B4D-A8B9-C8A4D855CF64}"/>
              </a:ext>
            </a:extLst>
          </p:cNvPr>
          <p:cNvGraphicFramePr>
            <a:graphicFrameLocks noGrp="1"/>
          </p:cNvGraphicFramePr>
          <p:nvPr/>
        </p:nvGraphicFramePr>
        <p:xfrm>
          <a:off x="4467340" y="3658870"/>
          <a:ext cx="94611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3057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73057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F69C47B9-D2FA-4CCD-93AC-89FF5290FA0E}"/>
              </a:ext>
            </a:extLst>
          </p:cNvPr>
          <p:cNvGraphicFramePr>
            <a:graphicFrameLocks noGrp="1"/>
          </p:cNvGraphicFramePr>
          <p:nvPr/>
        </p:nvGraphicFramePr>
        <p:xfrm>
          <a:off x="7139512" y="3654017"/>
          <a:ext cx="1058956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29478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i="0" u="none" strike="noStrike" cap="none">
                          <a:solidFill>
                            <a:schemeClr val="dk2"/>
                          </a:solidFill>
                          <a:latin typeface="Montserrat"/>
                          <a:sym typeface="Vidaloka"/>
                        </a:rPr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5.25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</a:tbl>
          </a:graphicData>
        </a:graphic>
      </p:graphicFrame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8C047D5-FE9F-4BD6-8BFD-DAE9E690B696}"/>
              </a:ext>
            </a:extLst>
          </p:cNvPr>
          <p:cNvSpPr txBox="1">
            <a:spLocks/>
          </p:cNvSpPr>
          <p:nvPr/>
        </p:nvSpPr>
        <p:spPr>
          <a:xfrm>
            <a:off x="4659679" y="3274971"/>
            <a:ext cx="56018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Max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E3AB5D3-F9A5-47F1-9BC9-F77C7E81FA20}"/>
              </a:ext>
            </a:extLst>
          </p:cNvPr>
          <p:cNvSpPr txBox="1">
            <a:spLocks/>
          </p:cNvSpPr>
          <p:nvPr/>
        </p:nvSpPr>
        <p:spPr>
          <a:xfrm>
            <a:off x="7195933" y="3295925"/>
            <a:ext cx="94611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Average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2180492" y="1003511"/>
            <a:ext cx="57818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Layer used for reduce dimensionality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more aggressively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than just performing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summarizes the information.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26676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68C8A3A-AD89-425C-AC30-534A68C6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1892104" y="1576211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6702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1892105" y="1003511"/>
            <a:ext cx="67102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Why do we need this dense structure at the end of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layers?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68C8A3A-AD89-425C-AC30-534A68C6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1892104" y="1576211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8FE7800-449F-4D8D-9EBE-E65FE494B829}"/>
              </a:ext>
            </a:extLst>
          </p:cNvPr>
          <p:cNvSpPr/>
          <p:nvPr/>
        </p:nvSpPr>
        <p:spPr>
          <a:xfrm>
            <a:off x="4104417" y="2273843"/>
            <a:ext cx="1385667" cy="173032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59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2" descr="Frequency-domain analysis in Matlab | Motor behaviour">
            <a:extLst>
              <a:ext uri="{FF2B5EF4-FFF2-40B4-BE49-F238E27FC236}">
                <a16:creationId xmlns:a16="http://schemas.microsoft.com/office/drawing/2014/main" id="{854D271F-F2EA-4D94-B02F-2769DF831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118714" y="2433945"/>
            <a:ext cx="2775348" cy="20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5F4830-F670-4D78-B37C-838A5ED879DE}"/>
              </a:ext>
            </a:extLst>
          </p:cNvPr>
          <p:cNvCxnSpPr>
            <a:cxnSpLocks/>
          </p:cNvCxnSpPr>
          <p:nvPr/>
        </p:nvCxnSpPr>
        <p:spPr>
          <a:xfrm flipH="1">
            <a:off x="1647265" y="1925001"/>
            <a:ext cx="214950" cy="5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emg1-fig2">
            <a:extLst>
              <a:ext uri="{FF2B5EF4-FFF2-40B4-BE49-F238E27FC236}">
                <a16:creationId xmlns:a16="http://schemas.microsoft.com/office/drawing/2014/main" id="{11103AC0-55FA-444E-B1B0-AD956A54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1984E72-DE67-47EC-B95F-69823863141E}"/>
              </a:ext>
            </a:extLst>
          </p:cNvPr>
          <p:cNvCxnSpPr>
            <a:cxnSpLocks/>
          </p:cNvCxnSpPr>
          <p:nvPr/>
        </p:nvCxnSpPr>
        <p:spPr>
          <a:xfrm>
            <a:off x="2178424" y="1819923"/>
            <a:ext cx="1161674" cy="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6CE27ED5-4482-4326-A6D4-9369366154AA}"/>
              </a:ext>
            </a:extLst>
          </p:cNvPr>
          <p:cNvSpPr txBox="1">
            <a:spLocks/>
          </p:cNvSpPr>
          <p:nvPr/>
        </p:nvSpPr>
        <p:spPr>
          <a:xfrm>
            <a:off x="1705495" y="1610361"/>
            <a:ext cx="506156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929924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1892105" y="1003511"/>
            <a:ext cx="67102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Why do we need this dense structure at the end of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convolution layers?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68C8A3A-AD89-425C-AC30-534A68C6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1892104" y="1576211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8FE7800-449F-4D8D-9EBE-E65FE494B829}"/>
              </a:ext>
            </a:extLst>
          </p:cNvPr>
          <p:cNvSpPr/>
          <p:nvPr/>
        </p:nvSpPr>
        <p:spPr>
          <a:xfrm>
            <a:off x="4104417" y="2273843"/>
            <a:ext cx="1385667" cy="173032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21F8153-3BDC-4BB7-98C4-87366178F0A7}"/>
              </a:ext>
            </a:extLst>
          </p:cNvPr>
          <p:cNvSpPr txBox="1">
            <a:spLocks/>
          </p:cNvSpPr>
          <p:nvPr/>
        </p:nvSpPr>
        <p:spPr>
          <a:xfrm>
            <a:off x="5911163" y="2606840"/>
            <a:ext cx="26814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Create knowledge from the reduced matrices. 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9316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1892105" y="1003511"/>
            <a:ext cx="67102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Up until now, we’ve seen all the sections independently: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68C8A3A-AD89-425C-AC30-534A68C6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432516" y="1576211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8FE7800-449F-4D8D-9EBE-E65FE494B829}"/>
              </a:ext>
            </a:extLst>
          </p:cNvPr>
          <p:cNvSpPr/>
          <p:nvPr/>
        </p:nvSpPr>
        <p:spPr>
          <a:xfrm>
            <a:off x="3879166" y="2028027"/>
            <a:ext cx="1783080" cy="2227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EB33C31-F322-475B-8BD1-D453372206C8}"/>
              </a:ext>
            </a:extLst>
          </p:cNvPr>
          <p:cNvSpPr txBox="1">
            <a:spLocks/>
          </p:cNvSpPr>
          <p:nvPr/>
        </p:nvSpPr>
        <p:spPr>
          <a:xfrm>
            <a:off x="1774665" y="2270162"/>
            <a:ext cx="10599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Today: Convolutions &amp; Pooling</a:t>
            </a:r>
            <a:endParaRPr lang="en-US" sz="1000" b="1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AF17FCC-9967-4086-B524-D51709C30C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34641" y="2556512"/>
            <a:ext cx="1044525" cy="15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624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1892105" y="1003511"/>
            <a:ext cx="67102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Up until now, we’ve seen all the sections independently: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68C8A3A-AD89-425C-AC30-534A68C6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432516" y="1576211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8FE7800-449F-4D8D-9EBE-E65FE494B829}"/>
              </a:ext>
            </a:extLst>
          </p:cNvPr>
          <p:cNvSpPr/>
          <p:nvPr/>
        </p:nvSpPr>
        <p:spPr>
          <a:xfrm>
            <a:off x="3879166" y="2028027"/>
            <a:ext cx="1783080" cy="2227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EB33C31-F322-475B-8BD1-D453372206C8}"/>
              </a:ext>
            </a:extLst>
          </p:cNvPr>
          <p:cNvSpPr txBox="1">
            <a:spLocks/>
          </p:cNvSpPr>
          <p:nvPr/>
        </p:nvSpPr>
        <p:spPr>
          <a:xfrm>
            <a:off x="1774665" y="2270162"/>
            <a:ext cx="10599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Today: Convolutions &amp; Pooling</a:t>
            </a:r>
            <a:endParaRPr lang="en-US" sz="1000" b="1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AF17FCC-9967-4086-B524-D51709C30C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34641" y="2556512"/>
            <a:ext cx="1044525" cy="15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42726296-F068-4B4D-8CA8-04C6A34557A4}"/>
              </a:ext>
            </a:extLst>
          </p:cNvPr>
          <p:cNvSpPr txBox="1">
            <a:spLocks/>
          </p:cNvSpPr>
          <p:nvPr/>
        </p:nvSpPr>
        <p:spPr>
          <a:xfrm>
            <a:off x="6108372" y="4431323"/>
            <a:ext cx="1924280" cy="31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Yesterday: Dense networks</a:t>
            </a:r>
            <a:endParaRPr lang="en-US" sz="10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FBF3C93-96D8-4E56-A607-1777144C6A23}"/>
              </a:ext>
            </a:extLst>
          </p:cNvPr>
          <p:cNvSpPr/>
          <p:nvPr/>
        </p:nvSpPr>
        <p:spPr>
          <a:xfrm>
            <a:off x="5720128" y="2270161"/>
            <a:ext cx="922375" cy="1763163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14448A9-AF76-41FC-9D1B-81F87CF95AAB}"/>
              </a:ext>
            </a:extLst>
          </p:cNvPr>
          <p:cNvCxnSpPr>
            <a:cxnSpLocks/>
          </p:cNvCxnSpPr>
          <p:nvPr/>
        </p:nvCxnSpPr>
        <p:spPr>
          <a:xfrm flipH="1" flipV="1">
            <a:off x="6181315" y="4033324"/>
            <a:ext cx="275756" cy="45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263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General usage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6D18-CD92-458F-ABEE-273E6323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778" r="72782" b="62803"/>
          <a:stretch/>
        </p:blipFill>
        <p:spPr bwMode="auto">
          <a:xfrm>
            <a:off x="122382" y="1147705"/>
            <a:ext cx="1469172" cy="34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1892105" y="1003511"/>
            <a:ext cx="67102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Up until now, we’ve seen all the sections independently: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68C8A3A-AD89-425C-AC30-534A68C6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3432516" y="1576211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8FE7800-449F-4D8D-9EBE-E65FE494B829}"/>
              </a:ext>
            </a:extLst>
          </p:cNvPr>
          <p:cNvSpPr/>
          <p:nvPr/>
        </p:nvSpPr>
        <p:spPr>
          <a:xfrm>
            <a:off x="3879166" y="2028027"/>
            <a:ext cx="1783080" cy="2227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EB33C31-F322-475B-8BD1-D453372206C8}"/>
              </a:ext>
            </a:extLst>
          </p:cNvPr>
          <p:cNvSpPr txBox="1">
            <a:spLocks/>
          </p:cNvSpPr>
          <p:nvPr/>
        </p:nvSpPr>
        <p:spPr>
          <a:xfrm>
            <a:off x="1774665" y="2270162"/>
            <a:ext cx="10599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Today: Convolutions &amp; Pooling</a:t>
            </a:r>
            <a:endParaRPr lang="en-US" sz="1000" b="1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AF17FCC-9967-4086-B524-D51709C30CE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34641" y="2556512"/>
            <a:ext cx="1044525" cy="15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42726296-F068-4B4D-8CA8-04C6A34557A4}"/>
              </a:ext>
            </a:extLst>
          </p:cNvPr>
          <p:cNvSpPr txBox="1">
            <a:spLocks/>
          </p:cNvSpPr>
          <p:nvPr/>
        </p:nvSpPr>
        <p:spPr>
          <a:xfrm>
            <a:off x="6108372" y="4431323"/>
            <a:ext cx="1924280" cy="31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Yesterday: Dense networks</a:t>
            </a:r>
            <a:endParaRPr lang="en-US" sz="10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FBF3C93-96D8-4E56-A607-1777144C6A23}"/>
              </a:ext>
            </a:extLst>
          </p:cNvPr>
          <p:cNvSpPr/>
          <p:nvPr/>
        </p:nvSpPr>
        <p:spPr>
          <a:xfrm>
            <a:off x="5720128" y="2270161"/>
            <a:ext cx="922375" cy="1763163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14448A9-AF76-41FC-9D1B-81F87CF95AAB}"/>
              </a:ext>
            </a:extLst>
          </p:cNvPr>
          <p:cNvCxnSpPr>
            <a:cxnSpLocks/>
          </p:cNvCxnSpPr>
          <p:nvPr/>
        </p:nvCxnSpPr>
        <p:spPr>
          <a:xfrm flipH="1" flipV="1">
            <a:off x="6181315" y="4033324"/>
            <a:ext cx="275756" cy="45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D553BA7-34EA-4629-8AE0-98B6925C61CE}"/>
              </a:ext>
            </a:extLst>
          </p:cNvPr>
          <p:cNvSpPr/>
          <p:nvPr/>
        </p:nvSpPr>
        <p:spPr>
          <a:xfrm>
            <a:off x="3509448" y="2038017"/>
            <a:ext cx="430531" cy="2227450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D1FB838-590F-415A-8B4F-F9E14DB42E84}"/>
              </a:ext>
            </a:extLst>
          </p:cNvPr>
          <p:cNvSpPr/>
          <p:nvPr/>
        </p:nvSpPr>
        <p:spPr>
          <a:xfrm>
            <a:off x="6552320" y="2454812"/>
            <a:ext cx="502626" cy="1343466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Google Shape;284;p40">
            <a:extLst>
              <a:ext uri="{FF2B5EF4-FFF2-40B4-BE49-F238E27FC236}">
                <a16:creationId xmlns:a16="http://schemas.microsoft.com/office/drawing/2014/main" id="{B8CBFCA1-9C54-4073-A376-18AE7BBFF4B3}"/>
              </a:ext>
            </a:extLst>
          </p:cNvPr>
          <p:cNvSpPr txBox="1">
            <a:spLocks/>
          </p:cNvSpPr>
          <p:nvPr/>
        </p:nvSpPr>
        <p:spPr>
          <a:xfrm>
            <a:off x="5149358" y="1269156"/>
            <a:ext cx="1276352" cy="31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Inputs &amp; outputs</a:t>
            </a:r>
            <a:endParaRPr lang="en-US" sz="1000" b="1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BD5F96E-D65C-45A0-B099-9ACA6C6859F5}"/>
              </a:ext>
            </a:extLst>
          </p:cNvPr>
          <p:cNvCxnSpPr>
            <a:cxnSpLocks/>
          </p:cNvCxnSpPr>
          <p:nvPr/>
        </p:nvCxnSpPr>
        <p:spPr>
          <a:xfrm>
            <a:off x="6376974" y="1500749"/>
            <a:ext cx="378622" cy="877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60C12FB-E662-4C28-BD7D-649514DA28FB}"/>
              </a:ext>
            </a:extLst>
          </p:cNvPr>
          <p:cNvCxnSpPr>
            <a:cxnSpLocks/>
          </p:cNvCxnSpPr>
          <p:nvPr/>
        </p:nvCxnSpPr>
        <p:spPr>
          <a:xfrm flipH="1">
            <a:off x="3901437" y="1469541"/>
            <a:ext cx="1085560" cy="568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4395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11969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067951" y="1686806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30618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067951" y="1686806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C661401E-2796-435F-85BA-469F9229A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0" r="57200" b="3910"/>
          <a:stretch/>
        </p:blipFill>
        <p:spPr bwMode="auto">
          <a:xfrm>
            <a:off x="5346555" y="1644718"/>
            <a:ext cx="2438870" cy="15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4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067951" y="1686806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C661401E-2796-435F-85BA-469F9229A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0" r="57200" b="3910"/>
          <a:stretch/>
        </p:blipFill>
        <p:spPr bwMode="auto">
          <a:xfrm>
            <a:off x="5346555" y="1644718"/>
            <a:ext cx="2438870" cy="15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0AC87C9D-894C-4B3B-B0BD-9D98E69311E8}"/>
              </a:ext>
            </a:extLst>
          </p:cNvPr>
          <p:cNvSpPr/>
          <p:nvPr/>
        </p:nvSpPr>
        <p:spPr>
          <a:xfrm>
            <a:off x="3581688" y="1644718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96568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067951" y="1686806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C661401E-2796-435F-85BA-469F9229A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0" r="57200" b="3910"/>
          <a:stretch/>
        </p:blipFill>
        <p:spPr bwMode="auto">
          <a:xfrm>
            <a:off x="5346555" y="1644718"/>
            <a:ext cx="2438870" cy="15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0AC87C9D-894C-4B3B-B0BD-9D98E69311E8}"/>
              </a:ext>
            </a:extLst>
          </p:cNvPr>
          <p:cNvSpPr/>
          <p:nvPr/>
        </p:nvSpPr>
        <p:spPr>
          <a:xfrm>
            <a:off x="3581688" y="1644718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D958235C-0F2E-495F-BEB7-D73D07F72D35}"/>
              </a:ext>
            </a:extLst>
          </p:cNvPr>
          <p:cNvSpPr/>
          <p:nvPr/>
        </p:nvSpPr>
        <p:spPr>
          <a:xfrm>
            <a:off x="2092095" y="2012270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204645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067951" y="1686806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C661401E-2796-435F-85BA-469F9229A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0" r="57200" b="3910"/>
          <a:stretch/>
        </p:blipFill>
        <p:spPr bwMode="auto">
          <a:xfrm>
            <a:off x="5346555" y="1644718"/>
            <a:ext cx="2438870" cy="15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0AC87C9D-894C-4B3B-B0BD-9D98E69311E8}"/>
              </a:ext>
            </a:extLst>
          </p:cNvPr>
          <p:cNvSpPr/>
          <p:nvPr/>
        </p:nvSpPr>
        <p:spPr>
          <a:xfrm>
            <a:off x="3581688" y="1644718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D958235C-0F2E-495F-BEB7-D73D07F72D35}"/>
              </a:ext>
            </a:extLst>
          </p:cNvPr>
          <p:cNvSpPr/>
          <p:nvPr/>
        </p:nvSpPr>
        <p:spPr>
          <a:xfrm>
            <a:off x="2092095" y="2012270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D66751F7-F650-4F07-9C27-5D2D7F6991E3}"/>
              </a:ext>
            </a:extLst>
          </p:cNvPr>
          <p:cNvSpPr/>
          <p:nvPr/>
        </p:nvSpPr>
        <p:spPr>
          <a:xfrm>
            <a:off x="2092095" y="2380430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AC891538-CCF9-4110-AB50-2CEA7CEFDE52}"/>
              </a:ext>
            </a:extLst>
          </p:cNvPr>
          <p:cNvSpPr/>
          <p:nvPr/>
        </p:nvSpPr>
        <p:spPr>
          <a:xfrm>
            <a:off x="2607685" y="2378909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086A741B-1017-4C6F-9D77-7C26277D1C4D}"/>
              </a:ext>
            </a:extLst>
          </p:cNvPr>
          <p:cNvSpPr/>
          <p:nvPr/>
        </p:nvSpPr>
        <p:spPr>
          <a:xfrm>
            <a:off x="3595136" y="2378908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5228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2" descr="Frequency-domain analysis in Matlab | Motor behaviour">
            <a:extLst>
              <a:ext uri="{FF2B5EF4-FFF2-40B4-BE49-F238E27FC236}">
                <a16:creationId xmlns:a16="http://schemas.microsoft.com/office/drawing/2014/main" id="{854D271F-F2EA-4D94-B02F-2769DF831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118714" y="2433945"/>
            <a:ext cx="2775348" cy="20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5F4830-F670-4D78-B37C-838A5ED879DE}"/>
              </a:ext>
            </a:extLst>
          </p:cNvPr>
          <p:cNvCxnSpPr>
            <a:cxnSpLocks/>
          </p:cNvCxnSpPr>
          <p:nvPr/>
        </p:nvCxnSpPr>
        <p:spPr>
          <a:xfrm flipH="1">
            <a:off x="1647265" y="1925001"/>
            <a:ext cx="214950" cy="5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Barcelona climate: Average Temperature, weather by month, Barcelona water  temperature - Climate-Data.org">
            <a:extLst>
              <a:ext uri="{FF2B5EF4-FFF2-40B4-BE49-F238E27FC236}">
                <a16:creationId xmlns:a16="http://schemas.microsoft.com/office/drawing/2014/main" id="{E29ADBE9-A22B-4962-AA8E-FD2F59B8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88" y="1442697"/>
            <a:ext cx="3311012" cy="24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mg1-fig2">
            <a:extLst>
              <a:ext uri="{FF2B5EF4-FFF2-40B4-BE49-F238E27FC236}">
                <a16:creationId xmlns:a16="http://schemas.microsoft.com/office/drawing/2014/main" id="{8ABE5229-A1BB-44C5-A948-497C98F7F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9A21F2D-C618-4AA5-888E-50C17AF65DC6}"/>
              </a:ext>
            </a:extLst>
          </p:cNvPr>
          <p:cNvCxnSpPr>
            <a:cxnSpLocks/>
          </p:cNvCxnSpPr>
          <p:nvPr/>
        </p:nvCxnSpPr>
        <p:spPr>
          <a:xfrm>
            <a:off x="2178424" y="1819923"/>
            <a:ext cx="1161674" cy="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BA3FB30E-0220-4453-BFAD-FCFEB17BBCB8}"/>
              </a:ext>
            </a:extLst>
          </p:cNvPr>
          <p:cNvSpPr txBox="1">
            <a:spLocks/>
          </p:cNvSpPr>
          <p:nvPr/>
        </p:nvSpPr>
        <p:spPr>
          <a:xfrm>
            <a:off x="1705495" y="1610361"/>
            <a:ext cx="506156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079085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Architecture – Activation function </a:t>
            </a:r>
            <a:endParaRPr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0041386-A287-4F61-BE5C-B31099E9BE5A}"/>
              </a:ext>
            </a:extLst>
          </p:cNvPr>
          <p:cNvGraphicFramePr>
            <a:graphicFrameLocks noGrp="1"/>
          </p:cNvGraphicFramePr>
          <p:nvPr/>
        </p:nvGraphicFramePr>
        <p:xfrm>
          <a:off x="2067951" y="1686806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67229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We’ve seen and used them but how do they affect our information?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C661401E-2796-435F-85BA-469F9229A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0" r="57200" b="3910"/>
          <a:stretch/>
        </p:blipFill>
        <p:spPr bwMode="auto">
          <a:xfrm>
            <a:off x="5346555" y="1644718"/>
            <a:ext cx="2438870" cy="15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0AC87C9D-894C-4B3B-B0BD-9D98E69311E8}"/>
              </a:ext>
            </a:extLst>
          </p:cNvPr>
          <p:cNvSpPr/>
          <p:nvPr/>
        </p:nvSpPr>
        <p:spPr>
          <a:xfrm>
            <a:off x="3581688" y="1644718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D958235C-0F2E-495F-BEB7-D73D07F72D35}"/>
              </a:ext>
            </a:extLst>
          </p:cNvPr>
          <p:cNvSpPr/>
          <p:nvPr/>
        </p:nvSpPr>
        <p:spPr>
          <a:xfrm>
            <a:off x="2092095" y="2012270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D66751F7-F650-4F07-9C27-5D2D7F6991E3}"/>
              </a:ext>
            </a:extLst>
          </p:cNvPr>
          <p:cNvSpPr/>
          <p:nvPr/>
        </p:nvSpPr>
        <p:spPr>
          <a:xfrm>
            <a:off x="2092095" y="2380430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AC891538-CCF9-4110-AB50-2CEA7CEFDE52}"/>
              </a:ext>
            </a:extLst>
          </p:cNvPr>
          <p:cNvSpPr/>
          <p:nvPr/>
        </p:nvSpPr>
        <p:spPr>
          <a:xfrm>
            <a:off x="2607685" y="2378909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086A741B-1017-4C6F-9D77-7C26277D1C4D}"/>
              </a:ext>
            </a:extLst>
          </p:cNvPr>
          <p:cNvSpPr/>
          <p:nvPr/>
        </p:nvSpPr>
        <p:spPr>
          <a:xfrm>
            <a:off x="3595136" y="2378908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  <p:graphicFrame>
        <p:nvGraphicFramePr>
          <p:cNvPr id="12" name="Tabla 2">
            <a:extLst>
              <a:ext uri="{FF2B5EF4-FFF2-40B4-BE49-F238E27FC236}">
                <a16:creationId xmlns:a16="http://schemas.microsoft.com/office/drawing/2014/main" id="{B13AD334-3547-4600-90E6-4C6AE06420CC}"/>
              </a:ext>
            </a:extLst>
          </p:cNvPr>
          <p:cNvGraphicFramePr>
            <a:graphicFrameLocks noGrp="1"/>
          </p:cNvGraphicFramePr>
          <p:nvPr/>
        </p:nvGraphicFramePr>
        <p:xfrm>
          <a:off x="3627120" y="3280761"/>
          <a:ext cx="2004769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01192">
                  <a:extLst>
                    <a:ext uri="{9D8B030D-6E8A-4147-A177-3AD203B41FA5}">
                      <a16:colId xmlns:a16="http://schemas.microsoft.com/office/drawing/2014/main" val="1585784882"/>
                    </a:ext>
                  </a:extLst>
                </a:gridCol>
                <a:gridCol w="499774">
                  <a:extLst>
                    <a:ext uri="{9D8B030D-6E8A-4147-A177-3AD203B41FA5}">
                      <a16:colId xmlns:a16="http://schemas.microsoft.com/office/drawing/2014/main" val="3184188548"/>
                    </a:ext>
                  </a:extLst>
                </a:gridCol>
                <a:gridCol w="502611">
                  <a:extLst>
                    <a:ext uri="{9D8B030D-6E8A-4147-A177-3AD203B41FA5}">
                      <a16:colId xmlns:a16="http://schemas.microsoft.com/office/drawing/2014/main" val="2918302377"/>
                    </a:ext>
                  </a:extLst>
                </a:gridCol>
                <a:gridCol w="501192">
                  <a:extLst>
                    <a:ext uri="{9D8B030D-6E8A-4147-A177-3AD203B41FA5}">
                      <a16:colId xmlns:a16="http://schemas.microsoft.com/office/drawing/2014/main" val="2769989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0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1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2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056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5" y="2505479"/>
            <a:ext cx="1060270" cy="10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59" y="2505479"/>
            <a:ext cx="1060270" cy="10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23" y="2505479"/>
            <a:ext cx="1060270" cy="10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287" y="2505478"/>
            <a:ext cx="1060271" cy="10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838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8" name="Google Shape;284;p40">
            <a:extLst>
              <a:ext uri="{FF2B5EF4-FFF2-40B4-BE49-F238E27FC236}">
                <a16:creationId xmlns:a16="http://schemas.microsoft.com/office/drawing/2014/main" id="{9C24781F-3A4A-4D18-ADBD-020CFB8E3109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80931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68780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41013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706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38FBE6-50CB-45A7-B495-169F5A245862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B6ABD7-B31E-4DC4-900B-41796986D006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882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38FBE6-50CB-45A7-B495-169F5A245862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B6ABD7-B31E-4DC4-900B-41796986D006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46EF3D1-DB9B-47A9-AE69-56A5C0C18B39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9344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38FBE6-50CB-45A7-B495-169F5A245862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B6ABD7-B31E-4DC4-900B-41796986D006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46EF3D1-DB9B-47A9-AE69-56A5C0C18B39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oogle Shape;284;p40">
            <a:extLst>
              <a:ext uri="{FF2B5EF4-FFF2-40B4-BE49-F238E27FC236}">
                <a16:creationId xmlns:a16="http://schemas.microsoft.com/office/drawing/2014/main" id="{F5009202-4EFB-4606-9E82-2DAAE9EE7EE7}"/>
              </a:ext>
            </a:extLst>
          </p:cNvPr>
          <p:cNvSpPr txBox="1">
            <a:spLocks/>
          </p:cNvSpPr>
          <p:nvPr/>
        </p:nvSpPr>
        <p:spPr>
          <a:xfrm>
            <a:off x="3681296" y="4310344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we want, free configuration (2-3 at much, dataset is too easy), using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ReLu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common activation function.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DD51CA0-306A-42C0-9FF1-0E7067270B41}"/>
              </a:ext>
            </a:extLst>
          </p:cNvPr>
          <p:cNvCxnSpPr>
            <a:cxnSpLocks/>
          </p:cNvCxnSpPr>
          <p:nvPr/>
        </p:nvCxnSpPr>
        <p:spPr>
          <a:xfrm flipH="1" flipV="1">
            <a:off x="4119445" y="3931536"/>
            <a:ext cx="345942" cy="469014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001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38FBE6-50CB-45A7-B495-169F5A245862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B6ABD7-B31E-4DC4-900B-41796986D006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46EF3D1-DB9B-47A9-AE69-56A5C0C18B39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oogle Shape;284;p40">
            <a:extLst>
              <a:ext uri="{FF2B5EF4-FFF2-40B4-BE49-F238E27FC236}">
                <a16:creationId xmlns:a16="http://schemas.microsoft.com/office/drawing/2014/main" id="{F5009202-4EFB-4606-9E82-2DAAE9EE7EE7}"/>
              </a:ext>
            </a:extLst>
          </p:cNvPr>
          <p:cNvSpPr txBox="1">
            <a:spLocks/>
          </p:cNvSpPr>
          <p:nvPr/>
        </p:nvSpPr>
        <p:spPr>
          <a:xfrm>
            <a:off x="3681296" y="4310344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we want, free configuration (2-3 at much, dataset is too easy), using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ReLu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common activation function.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DD51CA0-306A-42C0-9FF1-0E7067270B41}"/>
              </a:ext>
            </a:extLst>
          </p:cNvPr>
          <p:cNvCxnSpPr>
            <a:cxnSpLocks/>
          </p:cNvCxnSpPr>
          <p:nvPr/>
        </p:nvCxnSpPr>
        <p:spPr>
          <a:xfrm flipH="1" flipV="1">
            <a:off x="4119445" y="3931536"/>
            <a:ext cx="345942" cy="469014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2F8B1C5-0A32-4B27-A312-38C425646686}"/>
              </a:ext>
            </a:extLst>
          </p:cNvPr>
          <p:cNvSpPr/>
          <p:nvPr/>
        </p:nvSpPr>
        <p:spPr>
          <a:xfrm>
            <a:off x="4741799" y="2253544"/>
            <a:ext cx="756940" cy="1430025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51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2" descr="Frequency-domain analysis in Matlab | Motor behaviour">
            <a:extLst>
              <a:ext uri="{FF2B5EF4-FFF2-40B4-BE49-F238E27FC236}">
                <a16:creationId xmlns:a16="http://schemas.microsoft.com/office/drawing/2014/main" id="{854D271F-F2EA-4D94-B02F-2769DF831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118714" y="2433945"/>
            <a:ext cx="2775348" cy="20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5F4830-F670-4D78-B37C-838A5ED879DE}"/>
              </a:ext>
            </a:extLst>
          </p:cNvPr>
          <p:cNvCxnSpPr>
            <a:cxnSpLocks/>
          </p:cNvCxnSpPr>
          <p:nvPr/>
        </p:nvCxnSpPr>
        <p:spPr>
          <a:xfrm flipH="1">
            <a:off x="1647265" y="1925001"/>
            <a:ext cx="214950" cy="5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Barcelona climate: Average Temperature, weather by month, Barcelona water  temperature - Climate-Data.org">
            <a:extLst>
              <a:ext uri="{FF2B5EF4-FFF2-40B4-BE49-F238E27FC236}">
                <a16:creationId xmlns:a16="http://schemas.microsoft.com/office/drawing/2014/main" id="{E29ADBE9-A22B-4962-AA8E-FD2F59B8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88" y="1442697"/>
            <a:ext cx="3311012" cy="24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32BD1A8E-4E8C-4238-B1E9-F1DFDB016AB3}"/>
              </a:ext>
            </a:extLst>
          </p:cNvPr>
          <p:cNvSpPr txBox="1">
            <a:spLocks/>
          </p:cNvSpPr>
          <p:nvPr/>
        </p:nvSpPr>
        <p:spPr>
          <a:xfrm>
            <a:off x="6320067" y="3904871"/>
            <a:ext cx="2339280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Barcelona weather forecasting 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4" name="Picture 4" descr="emg1-fig2">
            <a:extLst>
              <a:ext uri="{FF2B5EF4-FFF2-40B4-BE49-F238E27FC236}">
                <a16:creationId xmlns:a16="http://schemas.microsoft.com/office/drawing/2014/main" id="{7AC085EA-5E17-44C0-B454-9A40DD2A6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F43949E-7109-4C8E-894E-FF0560DCFF97}"/>
              </a:ext>
            </a:extLst>
          </p:cNvPr>
          <p:cNvCxnSpPr>
            <a:cxnSpLocks/>
          </p:cNvCxnSpPr>
          <p:nvPr/>
        </p:nvCxnSpPr>
        <p:spPr>
          <a:xfrm>
            <a:off x="2178424" y="1819923"/>
            <a:ext cx="1161674" cy="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266401CC-CD08-4F2E-AB5E-CF3F36F7772C}"/>
              </a:ext>
            </a:extLst>
          </p:cNvPr>
          <p:cNvSpPr txBox="1">
            <a:spLocks/>
          </p:cNvSpPr>
          <p:nvPr/>
        </p:nvSpPr>
        <p:spPr>
          <a:xfrm>
            <a:off x="1705495" y="1610361"/>
            <a:ext cx="506156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00572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38FBE6-50CB-45A7-B495-169F5A245862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B6ABD7-B31E-4DC4-900B-41796986D006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46EF3D1-DB9B-47A9-AE69-56A5C0C18B39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oogle Shape;284;p40">
            <a:extLst>
              <a:ext uri="{FF2B5EF4-FFF2-40B4-BE49-F238E27FC236}">
                <a16:creationId xmlns:a16="http://schemas.microsoft.com/office/drawing/2014/main" id="{F5009202-4EFB-4606-9E82-2DAAE9EE7EE7}"/>
              </a:ext>
            </a:extLst>
          </p:cNvPr>
          <p:cNvSpPr txBox="1">
            <a:spLocks/>
          </p:cNvSpPr>
          <p:nvPr/>
        </p:nvSpPr>
        <p:spPr>
          <a:xfrm>
            <a:off x="3681296" y="4310344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we want, free configuration (2-3 at much, dataset is too easy), using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ReLu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common activation function.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DD51CA0-306A-42C0-9FF1-0E7067270B41}"/>
              </a:ext>
            </a:extLst>
          </p:cNvPr>
          <p:cNvCxnSpPr>
            <a:cxnSpLocks/>
          </p:cNvCxnSpPr>
          <p:nvPr/>
        </p:nvCxnSpPr>
        <p:spPr>
          <a:xfrm flipH="1" flipV="1">
            <a:off x="4119445" y="3931536"/>
            <a:ext cx="345942" cy="469014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2F8B1C5-0A32-4B27-A312-38C425646686}"/>
              </a:ext>
            </a:extLst>
          </p:cNvPr>
          <p:cNvSpPr/>
          <p:nvPr/>
        </p:nvSpPr>
        <p:spPr>
          <a:xfrm>
            <a:off x="4741799" y="2253544"/>
            <a:ext cx="756940" cy="1430025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99195B4-B430-46D3-B1BB-D38855F79194}"/>
              </a:ext>
            </a:extLst>
          </p:cNvPr>
          <p:cNvCxnSpPr>
            <a:cxnSpLocks/>
          </p:cNvCxnSpPr>
          <p:nvPr/>
        </p:nvCxnSpPr>
        <p:spPr>
          <a:xfrm flipV="1">
            <a:off x="4802545" y="3795959"/>
            <a:ext cx="297601" cy="58606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213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2B4D141-3CA8-413C-8E8C-BC4F58C964B7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87077FA-5645-4E77-9A79-9A38480EF31E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461;p52">
            <a:extLst>
              <a:ext uri="{FF2B5EF4-FFF2-40B4-BE49-F238E27FC236}">
                <a16:creationId xmlns:a16="http://schemas.microsoft.com/office/drawing/2014/main" id="{96FD5939-9BA0-4A52-9F44-7E7FD237DF4D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5312E7C-A7E8-4056-81E8-C93D4DAD7890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AF54AE09-454E-46DF-A893-9A07F7729E70}"/>
              </a:ext>
            </a:extLst>
          </p:cNvPr>
          <p:cNvCxnSpPr>
            <a:cxnSpLocks/>
            <a:stCxn id="47" idx="0"/>
            <a:endCxn id="45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1231A3DC-B9B7-4F55-94EA-22A2D19423A3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CE2BCC9-DD33-43C6-BCC6-17193BDF74DE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3E59D4-7D15-4158-ADF2-DB791C3C4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038FBE6-50CB-45A7-B495-169F5A245862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B6ABD7-B31E-4DC4-900B-41796986D006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46EF3D1-DB9B-47A9-AE69-56A5C0C18B39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oogle Shape;284;p40">
            <a:extLst>
              <a:ext uri="{FF2B5EF4-FFF2-40B4-BE49-F238E27FC236}">
                <a16:creationId xmlns:a16="http://schemas.microsoft.com/office/drawing/2014/main" id="{F5009202-4EFB-4606-9E82-2DAAE9EE7EE7}"/>
              </a:ext>
            </a:extLst>
          </p:cNvPr>
          <p:cNvSpPr txBox="1">
            <a:spLocks/>
          </p:cNvSpPr>
          <p:nvPr/>
        </p:nvSpPr>
        <p:spPr>
          <a:xfrm>
            <a:off x="3681296" y="4310344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we want, free configuration (2-3 at much, dataset is too easy), using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ReLu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common activation function.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DD51CA0-306A-42C0-9FF1-0E7067270B41}"/>
              </a:ext>
            </a:extLst>
          </p:cNvPr>
          <p:cNvCxnSpPr>
            <a:cxnSpLocks/>
          </p:cNvCxnSpPr>
          <p:nvPr/>
        </p:nvCxnSpPr>
        <p:spPr>
          <a:xfrm flipH="1" flipV="1">
            <a:off x="4119445" y="3931536"/>
            <a:ext cx="345942" cy="469014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2F8B1C5-0A32-4B27-A312-38C425646686}"/>
              </a:ext>
            </a:extLst>
          </p:cNvPr>
          <p:cNvSpPr/>
          <p:nvPr/>
        </p:nvSpPr>
        <p:spPr>
          <a:xfrm>
            <a:off x="4741799" y="2253544"/>
            <a:ext cx="756940" cy="1430025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99195B4-B430-46D3-B1BB-D38855F79194}"/>
              </a:ext>
            </a:extLst>
          </p:cNvPr>
          <p:cNvCxnSpPr>
            <a:cxnSpLocks/>
          </p:cNvCxnSpPr>
          <p:nvPr/>
        </p:nvCxnSpPr>
        <p:spPr>
          <a:xfrm flipV="1">
            <a:off x="4802545" y="3795959"/>
            <a:ext cx="297601" cy="58606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06A7DD6-6132-42B4-98CD-80D9966BA98B}"/>
              </a:ext>
            </a:extLst>
          </p:cNvPr>
          <p:cNvSpPr/>
          <p:nvPr/>
        </p:nvSpPr>
        <p:spPr>
          <a:xfrm>
            <a:off x="5510329" y="2417477"/>
            <a:ext cx="369966" cy="1076178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4974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9EACE46-8175-4EF3-9DA4-D715FC523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FE658EE-6588-4063-A42A-C515541ADEAA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C61B78B-AC3E-49B8-9AB4-7A881C165F83}"/>
              </a:ext>
            </a:extLst>
          </p:cNvPr>
          <p:cNvSpPr/>
          <p:nvPr/>
        </p:nvSpPr>
        <p:spPr>
          <a:xfrm>
            <a:off x="4741799" y="2253544"/>
            <a:ext cx="756940" cy="1430025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37F5C47-6CF0-4E9E-9303-BF4B55610E44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9EF8C0D-FB54-4F95-8257-C7242F381982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9B42C55-E687-4B08-AE38-DAE4FA4485D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0F7BBBC0-835A-4CED-A16E-C56767B353C3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CC8C726-335D-4C2D-9B79-569958164D4C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3DA8894-0E5B-49C6-BF05-C4CF4C4C610E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EE6904D6-F16D-4A98-988E-F5C71B095A2F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A8945E4-3ADB-4C99-A544-7D5AFE9BCB5B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Google Shape;284;p40">
            <a:extLst>
              <a:ext uri="{FF2B5EF4-FFF2-40B4-BE49-F238E27FC236}">
                <a16:creationId xmlns:a16="http://schemas.microsoft.com/office/drawing/2014/main" id="{4EB4CBB5-E3B3-402B-9E37-3343FEA8C85F}"/>
              </a:ext>
            </a:extLst>
          </p:cNvPr>
          <p:cNvSpPr txBox="1">
            <a:spLocks/>
          </p:cNvSpPr>
          <p:nvPr/>
        </p:nvSpPr>
        <p:spPr>
          <a:xfrm>
            <a:off x="3681296" y="4310344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we want, free configuration (2-3 at much, dataset is too easy), using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ReLu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common activation function.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AA2ECD6-694C-46E0-B818-86073F5C92E3}"/>
              </a:ext>
            </a:extLst>
          </p:cNvPr>
          <p:cNvCxnSpPr>
            <a:cxnSpLocks/>
          </p:cNvCxnSpPr>
          <p:nvPr/>
        </p:nvCxnSpPr>
        <p:spPr>
          <a:xfrm flipH="1" flipV="1">
            <a:off x="4119445" y="3931536"/>
            <a:ext cx="345942" cy="469014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20F70D7-6857-4433-B639-45367B94CC2E}"/>
              </a:ext>
            </a:extLst>
          </p:cNvPr>
          <p:cNvCxnSpPr>
            <a:cxnSpLocks/>
          </p:cNvCxnSpPr>
          <p:nvPr/>
        </p:nvCxnSpPr>
        <p:spPr>
          <a:xfrm flipV="1">
            <a:off x="4802545" y="3795959"/>
            <a:ext cx="297601" cy="58606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5559B33-B199-4A44-9AAA-3AB15137F243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976738" y="2828323"/>
            <a:ext cx="438574" cy="8734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Google Shape;284;p40">
            <a:extLst>
              <a:ext uri="{FF2B5EF4-FFF2-40B4-BE49-F238E27FC236}">
                <a16:creationId xmlns:a16="http://schemas.microsoft.com/office/drawing/2014/main" id="{C8C14FF5-0C78-405A-939B-4A2763A17210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BA311742-CAC2-4272-9DF8-337E72359B82}"/>
              </a:ext>
            </a:extLst>
          </p:cNvPr>
          <p:cNvSpPr/>
          <p:nvPr/>
        </p:nvSpPr>
        <p:spPr>
          <a:xfrm>
            <a:off x="5510329" y="2417477"/>
            <a:ext cx="369966" cy="1076178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Google Shape;284;p40">
            <a:extLst>
              <a:ext uri="{FF2B5EF4-FFF2-40B4-BE49-F238E27FC236}">
                <a16:creationId xmlns:a16="http://schemas.microsoft.com/office/drawing/2014/main" id="{A7E0F325-8DB2-46FE-8DBB-D38710B5DA9A}"/>
              </a:ext>
            </a:extLst>
          </p:cNvPr>
          <p:cNvSpPr txBox="1">
            <a:spLocks/>
          </p:cNvSpPr>
          <p:nvPr/>
        </p:nvSpPr>
        <p:spPr>
          <a:xfrm>
            <a:off x="6415312" y="2629350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</a:t>
            </a:r>
            <a:r>
              <a:rPr lang="en-US" sz="1000" b="1">
                <a:solidFill>
                  <a:schemeClr val="dk2"/>
                </a:solidFill>
                <a:latin typeface="Montserrat"/>
                <a:sym typeface="Montserrat"/>
              </a:rPr>
              <a:t>outputs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in our dataset (10) with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softmax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activation function (0-1 for each class)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18709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Classical dataset for benchmark analysis of models. The data is structured in 60k samples in 784 features which are, in fact, pixels from images.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9EACE46-8175-4EF3-9DA4-D715FC523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2911386" y="1687773"/>
            <a:ext cx="3065352" cy="22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FE658EE-6588-4063-A42A-C515541ADEAA}"/>
              </a:ext>
            </a:extLst>
          </p:cNvPr>
          <p:cNvSpPr/>
          <p:nvPr/>
        </p:nvSpPr>
        <p:spPr>
          <a:xfrm>
            <a:off x="3349960" y="2058750"/>
            <a:ext cx="1471347" cy="183545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C61B78B-AC3E-49B8-9AB4-7A881C165F83}"/>
              </a:ext>
            </a:extLst>
          </p:cNvPr>
          <p:cNvSpPr/>
          <p:nvPr/>
        </p:nvSpPr>
        <p:spPr>
          <a:xfrm>
            <a:off x="4741799" y="2253544"/>
            <a:ext cx="756940" cy="1430025"/>
          </a:xfrm>
          <a:prstGeom prst="roundRect">
            <a:avLst/>
          </a:prstGeom>
          <a:noFill/>
          <a:ln>
            <a:solidFill>
              <a:srgbClr val="66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37F5C47-6CF0-4E9E-9303-BF4B55610E44}"/>
              </a:ext>
            </a:extLst>
          </p:cNvPr>
          <p:cNvSpPr/>
          <p:nvPr/>
        </p:nvSpPr>
        <p:spPr>
          <a:xfrm>
            <a:off x="2988319" y="2058750"/>
            <a:ext cx="315265" cy="1772529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70125704-92E4-45E7-B754-02C859D0AE97}"/>
              </a:ext>
            </a:extLst>
          </p:cNvPr>
          <p:cNvSpPr txBox="1">
            <a:spLocks/>
          </p:cNvSpPr>
          <p:nvPr/>
        </p:nvSpPr>
        <p:spPr>
          <a:xfrm>
            <a:off x="1232541" y="2987056"/>
            <a:ext cx="10253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(28, 28, 1)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9EF8C0D-FB54-4F95-8257-C7242F381982}"/>
              </a:ext>
            </a:extLst>
          </p:cNvPr>
          <p:cNvSpPr/>
          <p:nvPr/>
        </p:nvSpPr>
        <p:spPr>
          <a:xfrm>
            <a:off x="1341186" y="3048087"/>
            <a:ext cx="564985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9B42C55-E687-4B08-AE38-DAE4FA4485D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1402120" y="3355864"/>
            <a:ext cx="221559" cy="433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0F7BBBC0-835A-4CED-A16E-C56767B353C3}"/>
              </a:ext>
            </a:extLst>
          </p:cNvPr>
          <p:cNvSpPr txBox="1">
            <a:spLocks/>
          </p:cNvSpPr>
          <p:nvPr/>
        </p:nvSpPr>
        <p:spPr>
          <a:xfrm>
            <a:off x="958560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X, Y pixels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CC8C726-335D-4C2D-9B79-569958164D4C}"/>
              </a:ext>
            </a:extLst>
          </p:cNvPr>
          <p:cNvSpPr/>
          <p:nvPr/>
        </p:nvSpPr>
        <p:spPr>
          <a:xfrm>
            <a:off x="1891231" y="3048087"/>
            <a:ext cx="244423" cy="3077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3DA8894-0E5B-49C6-BF05-C4CF4C4C610E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H="1" flipV="1">
            <a:off x="2013443" y="3355864"/>
            <a:ext cx="352728" cy="4335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EE6904D6-F16D-4A98-988E-F5C71B095A2F}"/>
              </a:ext>
            </a:extLst>
          </p:cNvPr>
          <p:cNvSpPr txBox="1">
            <a:spLocks/>
          </p:cNvSpPr>
          <p:nvPr/>
        </p:nvSpPr>
        <p:spPr>
          <a:xfrm>
            <a:off x="1922611" y="3789398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A8945E4-3ADB-4C99-A544-7D5AFE9BCB5B}"/>
              </a:ext>
            </a:extLst>
          </p:cNvPr>
          <p:cNvCxnSpPr>
            <a:cxnSpLocks/>
          </p:cNvCxnSpPr>
          <p:nvPr/>
        </p:nvCxnSpPr>
        <p:spPr>
          <a:xfrm>
            <a:off x="2359521" y="3201975"/>
            <a:ext cx="4625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Google Shape;284;p40">
            <a:extLst>
              <a:ext uri="{FF2B5EF4-FFF2-40B4-BE49-F238E27FC236}">
                <a16:creationId xmlns:a16="http://schemas.microsoft.com/office/drawing/2014/main" id="{4EB4CBB5-E3B3-402B-9E37-3343FEA8C85F}"/>
              </a:ext>
            </a:extLst>
          </p:cNvPr>
          <p:cNvSpPr txBox="1">
            <a:spLocks/>
          </p:cNvSpPr>
          <p:nvPr/>
        </p:nvSpPr>
        <p:spPr>
          <a:xfrm>
            <a:off x="3681296" y="4310344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we want, free configuration (2-3 at much, dataset is too easy), using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ReLu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common activation function.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AA2ECD6-694C-46E0-B818-86073F5C92E3}"/>
              </a:ext>
            </a:extLst>
          </p:cNvPr>
          <p:cNvCxnSpPr>
            <a:cxnSpLocks/>
          </p:cNvCxnSpPr>
          <p:nvPr/>
        </p:nvCxnSpPr>
        <p:spPr>
          <a:xfrm flipH="1" flipV="1">
            <a:off x="4119445" y="3931536"/>
            <a:ext cx="345942" cy="469014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20F70D7-6857-4433-B639-45367B94CC2E}"/>
              </a:ext>
            </a:extLst>
          </p:cNvPr>
          <p:cNvCxnSpPr>
            <a:cxnSpLocks/>
          </p:cNvCxnSpPr>
          <p:nvPr/>
        </p:nvCxnSpPr>
        <p:spPr>
          <a:xfrm flipV="1">
            <a:off x="4802545" y="3795959"/>
            <a:ext cx="297601" cy="58606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Google Shape;284;p40">
            <a:extLst>
              <a:ext uri="{FF2B5EF4-FFF2-40B4-BE49-F238E27FC236}">
                <a16:creationId xmlns:a16="http://schemas.microsoft.com/office/drawing/2014/main" id="{E737A8E5-80D2-4E19-8C5F-62D7163269DE}"/>
              </a:ext>
            </a:extLst>
          </p:cNvPr>
          <p:cNvSpPr txBox="1">
            <a:spLocks/>
          </p:cNvSpPr>
          <p:nvPr/>
        </p:nvSpPr>
        <p:spPr>
          <a:xfrm>
            <a:off x="6415312" y="2629350"/>
            <a:ext cx="2712688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As many as </a:t>
            </a:r>
            <a:r>
              <a:rPr lang="en-US" sz="1000" b="1">
                <a:solidFill>
                  <a:schemeClr val="dk2"/>
                </a:solidFill>
                <a:latin typeface="Montserrat"/>
                <a:sym typeface="Montserrat"/>
              </a:rPr>
              <a:t>outputs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in our dataset (10) with </a:t>
            </a:r>
            <a:r>
              <a:rPr lang="en-US" sz="1000" b="1" err="1">
                <a:solidFill>
                  <a:schemeClr val="dk2"/>
                </a:solidFill>
                <a:latin typeface="Montserrat"/>
                <a:sym typeface="Montserrat"/>
              </a:rPr>
              <a:t>softmax</a:t>
            </a:r>
            <a:r>
              <a:rPr lang="en-US" sz="1000">
                <a:solidFill>
                  <a:schemeClr val="dk2"/>
                </a:solidFill>
                <a:latin typeface="Montserrat"/>
                <a:sym typeface="Montserrat"/>
              </a:rPr>
              <a:t> as activation function (0-1 for each class)</a:t>
            </a:r>
            <a:endParaRPr lang="en-US" sz="10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5559B33-B199-4A44-9AAA-3AB15137F243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flipH="1" flipV="1">
            <a:off x="5976738" y="2828323"/>
            <a:ext cx="438574" cy="87340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Google Shape;284;p40">
            <a:extLst>
              <a:ext uri="{FF2B5EF4-FFF2-40B4-BE49-F238E27FC236}">
                <a16:creationId xmlns:a16="http://schemas.microsoft.com/office/drawing/2014/main" id="{FEAA904D-2143-424A-9CF6-C82F0F950761}"/>
              </a:ext>
            </a:extLst>
          </p:cNvPr>
          <p:cNvSpPr txBox="1">
            <a:spLocks/>
          </p:cNvSpPr>
          <p:nvPr/>
        </p:nvSpPr>
        <p:spPr>
          <a:xfrm>
            <a:off x="6286802" y="1589388"/>
            <a:ext cx="2512540" cy="5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Flatten from 2D to 1D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(</a:t>
            </a:r>
            <a:r>
              <a:rPr lang="en-US" sz="1400" err="1">
                <a:solidFill>
                  <a:schemeClr val="dk2"/>
                </a:solidFill>
                <a:latin typeface="Montserrat"/>
                <a:sym typeface="Montserrat"/>
              </a:rPr>
              <a:t>x,y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) </a:t>
            </a:r>
            <a:r>
              <a:rPr lang="en-US" sz="1400">
                <a:solidFill>
                  <a:schemeClr val="dk2"/>
                </a:solidFill>
                <a:latin typeface="Montserrat"/>
                <a:sym typeface="Wingdings" panose="05000000000000000000" pitchFamily="2" charset="2"/>
              </a:rPr>
              <a:t> [</a:t>
            </a:r>
            <a:r>
              <a:rPr lang="en-US" sz="1400" err="1">
                <a:solidFill>
                  <a:schemeClr val="dk2"/>
                </a:solidFill>
                <a:latin typeface="Montserrat"/>
                <a:sym typeface="Wingdings" panose="05000000000000000000" pitchFamily="2" charset="2"/>
              </a:rPr>
              <a:t>x·y</a:t>
            </a:r>
            <a:r>
              <a:rPr lang="en-US" sz="1400">
                <a:solidFill>
                  <a:schemeClr val="dk2"/>
                </a:solidFill>
                <a:latin typeface="Montserrat"/>
                <a:sym typeface="Wingdings" panose="05000000000000000000" pitchFamily="2" charset="2"/>
              </a:rPr>
              <a:t>, ]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2AD378A-2C52-4ACD-B767-39724AFBC005}"/>
              </a:ext>
            </a:extLst>
          </p:cNvPr>
          <p:cNvCxnSpPr>
            <a:cxnSpLocks/>
          </p:cNvCxnSpPr>
          <p:nvPr/>
        </p:nvCxnSpPr>
        <p:spPr>
          <a:xfrm flipH="1">
            <a:off x="4802545" y="1948396"/>
            <a:ext cx="1477667" cy="278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47FB371-21D4-4EC9-887A-0AA2830AEEA1}"/>
              </a:ext>
            </a:extLst>
          </p:cNvPr>
          <p:cNvCxnSpPr>
            <a:cxnSpLocks/>
          </p:cNvCxnSpPr>
          <p:nvPr/>
        </p:nvCxnSpPr>
        <p:spPr>
          <a:xfrm>
            <a:off x="4787348" y="2131165"/>
            <a:ext cx="0" cy="1658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9F2B7F4-851E-4A02-B163-7AA0E579600B}"/>
              </a:ext>
            </a:extLst>
          </p:cNvPr>
          <p:cNvSpPr/>
          <p:nvPr/>
        </p:nvSpPr>
        <p:spPr>
          <a:xfrm>
            <a:off x="5510329" y="2417477"/>
            <a:ext cx="369966" cy="1076178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Google Shape;284;p40">
            <a:extLst>
              <a:ext uri="{FF2B5EF4-FFF2-40B4-BE49-F238E27FC236}">
                <a16:creationId xmlns:a16="http://schemas.microsoft.com/office/drawing/2014/main" id="{8B845734-9C36-4F7F-A214-38B1E091242D}"/>
              </a:ext>
            </a:extLst>
          </p:cNvPr>
          <p:cNvSpPr txBox="1">
            <a:spLocks/>
          </p:cNvSpPr>
          <p:nvPr/>
        </p:nvSpPr>
        <p:spPr>
          <a:xfrm>
            <a:off x="1184417" y="2534331"/>
            <a:ext cx="1121572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Our input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45082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What’s left?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7628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What’s left?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9339148-A3E3-4648-9B64-1B7EFE0C2280}"/>
              </a:ext>
            </a:extLst>
          </p:cNvPr>
          <p:cNvSpPr txBox="1">
            <a:spLocks/>
          </p:cNvSpPr>
          <p:nvPr/>
        </p:nvSpPr>
        <p:spPr>
          <a:xfrm>
            <a:off x="1995969" y="1722332"/>
            <a:ext cx="515206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Classes are coded by the number, therefore, having 10 neurons at the output won’t match with this. 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577716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What’s left?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9339148-A3E3-4648-9B64-1B7EFE0C2280}"/>
              </a:ext>
            </a:extLst>
          </p:cNvPr>
          <p:cNvSpPr txBox="1">
            <a:spLocks/>
          </p:cNvSpPr>
          <p:nvPr/>
        </p:nvSpPr>
        <p:spPr>
          <a:xfrm>
            <a:off x="1995969" y="1722332"/>
            <a:ext cx="515206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Classes are coded by the number, therefore, having 10 neurons at the output won’t match with this. 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C4F8C9-8512-4830-B127-60706AA19B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3" t="63884" r="75692" b="28478"/>
          <a:stretch/>
        </p:blipFill>
        <p:spPr>
          <a:xfrm>
            <a:off x="3080053" y="2370794"/>
            <a:ext cx="2983893" cy="5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38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What’s left?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Google Shape;284;p40">
            <a:extLst>
              <a:ext uri="{FF2B5EF4-FFF2-40B4-BE49-F238E27FC236}">
                <a16:creationId xmlns:a16="http://schemas.microsoft.com/office/drawing/2014/main" id="{B8E40A64-6763-45BC-B5BE-005EA4761552}"/>
              </a:ext>
            </a:extLst>
          </p:cNvPr>
          <p:cNvSpPr txBox="1">
            <a:spLocks/>
          </p:cNvSpPr>
          <p:nvPr/>
        </p:nvSpPr>
        <p:spPr>
          <a:xfrm>
            <a:off x="1995969" y="1722332"/>
            <a:ext cx="515206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Classes are coded by the number, therefore, having 10 neurons at the output won’t match with this. 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319E8A-DF26-438E-BA84-CBC8CA40C0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3" t="63884" r="75692" b="28478"/>
          <a:stretch/>
        </p:blipFill>
        <p:spPr>
          <a:xfrm>
            <a:off x="3080053" y="2370794"/>
            <a:ext cx="2983893" cy="572699"/>
          </a:xfrm>
          <a:prstGeom prst="rect">
            <a:avLst/>
          </a:prstGeom>
        </p:spPr>
      </p:pic>
      <p:sp>
        <p:nvSpPr>
          <p:cNvPr id="33" name="Google Shape;284;p40">
            <a:extLst>
              <a:ext uri="{FF2B5EF4-FFF2-40B4-BE49-F238E27FC236}">
                <a16:creationId xmlns:a16="http://schemas.microsoft.com/office/drawing/2014/main" id="{9D9C2A8E-9A18-4F13-B499-02B71E655F8D}"/>
              </a:ext>
            </a:extLst>
          </p:cNvPr>
          <p:cNvSpPr txBox="1">
            <a:spLocks/>
          </p:cNvSpPr>
          <p:nvPr/>
        </p:nvSpPr>
        <p:spPr>
          <a:xfrm>
            <a:off x="1995969" y="3211792"/>
            <a:ext cx="515206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Necessary to apply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one-hot encoding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to fit our classes to the network.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513014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What’s left?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9C1CEB6-9412-408B-BDAB-F0D103F4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0" y="1725109"/>
            <a:ext cx="653496" cy="6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35F7EE-9BEF-462E-AE95-A338B95F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2505479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BAD18E4-CC11-49A6-8E3F-BE5DAEB2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3285850"/>
            <a:ext cx="653497" cy="6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FC80BC-2266-44A8-AB83-3889BB0CD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4066221"/>
            <a:ext cx="653498" cy="6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DABC7570-1FC5-48CE-AE7D-BB1BDB26EFE1}"/>
              </a:ext>
            </a:extLst>
          </p:cNvPr>
          <p:cNvSpPr/>
          <p:nvPr/>
        </p:nvSpPr>
        <p:spPr>
          <a:xfrm>
            <a:off x="816451" y="1725109"/>
            <a:ext cx="410305" cy="2973366"/>
          </a:xfrm>
          <a:prstGeom prst="rightBrace">
            <a:avLst>
              <a:gd name="adj1" fmla="val 108384"/>
              <a:gd name="adj2" fmla="val 492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Google Shape;284;p40">
            <a:extLst>
              <a:ext uri="{FF2B5EF4-FFF2-40B4-BE49-F238E27FC236}">
                <a16:creationId xmlns:a16="http://schemas.microsoft.com/office/drawing/2014/main" id="{B8E40A64-6763-45BC-B5BE-005EA4761552}"/>
              </a:ext>
            </a:extLst>
          </p:cNvPr>
          <p:cNvSpPr txBox="1">
            <a:spLocks/>
          </p:cNvSpPr>
          <p:nvPr/>
        </p:nvSpPr>
        <p:spPr>
          <a:xfrm>
            <a:off x="1995969" y="1722332"/>
            <a:ext cx="515206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Classes are coded by the number, therefore, having 10 neurons at the output won’t match with this. 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319E8A-DF26-438E-BA84-CBC8CA40C0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3" t="63884" r="75692" b="28478"/>
          <a:stretch/>
        </p:blipFill>
        <p:spPr>
          <a:xfrm>
            <a:off x="3080053" y="2370794"/>
            <a:ext cx="2983893" cy="572699"/>
          </a:xfrm>
          <a:prstGeom prst="rect">
            <a:avLst/>
          </a:prstGeom>
        </p:spPr>
      </p:pic>
      <p:sp>
        <p:nvSpPr>
          <p:cNvPr id="33" name="Google Shape;284;p40">
            <a:extLst>
              <a:ext uri="{FF2B5EF4-FFF2-40B4-BE49-F238E27FC236}">
                <a16:creationId xmlns:a16="http://schemas.microsoft.com/office/drawing/2014/main" id="{9D9C2A8E-9A18-4F13-B499-02B71E655F8D}"/>
              </a:ext>
            </a:extLst>
          </p:cNvPr>
          <p:cNvSpPr txBox="1">
            <a:spLocks/>
          </p:cNvSpPr>
          <p:nvPr/>
        </p:nvSpPr>
        <p:spPr>
          <a:xfrm>
            <a:off x="1995969" y="3211792"/>
            <a:ext cx="5152062" cy="57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Necessary to apply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one-hot encoding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to fit our classes to the network.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62877EE-B237-46B4-8825-DA9476D9EAAD}"/>
              </a:ext>
            </a:extLst>
          </p:cNvPr>
          <p:cNvSpPr txBox="1"/>
          <p:nvPr/>
        </p:nvSpPr>
        <p:spPr>
          <a:xfrm>
            <a:off x="1995969" y="3860255"/>
            <a:ext cx="47837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First label (5): 5 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Encoded: [0. 0. 0. 0. 0. 1. 0. 0. 0. 0.]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65325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Is everything done 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6701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Picture 2" descr="Frequency-domain analysis in Matlab | Motor behaviour">
            <a:extLst>
              <a:ext uri="{FF2B5EF4-FFF2-40B4-BE49-F238E27FC236}">
                <a16:creationId xmlns:a16="http://schemas.microsoft.com/office/drawing/2014/main" id="{854D271F-F2EA-4D94-B02F-2769DF831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118714" y="2433945"/>
            <a:ext cx="2775348" cy="20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5F4830-F670-4D78-B37C-838A5ED879DE}"/>
              </a:ext>
            </a:extLst>
          </p:cNvPr>
          <p:cNvCxnSpPr>
            <a:cxnSpLocks/>
          </p:cNvCxnSpPr>
          <p:nvPr/>
        </p:nvCxnSpPr>
        <p:spPr>
          <a:xfrm flipH="1">
            <a:off x="1647265" y="1925001"/>
            <a:ext cx="214950" cy="5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Barcelona climate: Average Temperature, weather by month, Barcelona water  temperature - Climate-Data.org">
            <a:extLst>
              <a:ext uri="{FF2B5EF4-FFF2-40B4-BE49-F238E27FC236}">
                <a16:creationId xmlns:a16="http://schemas.microsoft.com/office/drawing/2014/main" id="{E29ADBE9-A22B-4962-AA8E-FD2F59B8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88" y="1442697"/>
            <a:ext cx="3311012" cy="24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ime Series Prediction with LSTM Recurrent Neural Networks in Python with  Keras">
            <a:extLst>
              <a:ext uri="{FF2B5EF4-FFF2-40B4-BE49-F238E27FC236}">
                <a16:creationId xmlns:a16="http://schemas.microsoft.com/office/drawing/2014/main" id="{C2EC5CFC-4EAD-45A5-846B-93927C411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6701" r="6923" b="4137"/>
          <a:stretch/>
        </p:blipFill>
        <p:spPr bwMode="auto">
          <a:xfrm>
            <a:off x="2984285" y="2858026"/>
            <a:ext cx="2171004" cy="167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emg1-fig2">
            <a:extLst>
              <a:ext uri="{FF2B5EF4-FFF2-40B4-BE49-F238E27FC236}">
                <a16:creationId xmlns:a16="http://schemas.microsoft.com/office/drawing/2014/main" id="{0830B801-D38E-4A57-AB56-FDF9E6028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046C13D-DA7C-4BA1-B901-C58CE1BB3E48}"/>
              </a:ext>
            </a:extLst>
          </p:cNvPr>
          <p:cNvCxnSpPr>
            <a:cxnSpLocks/>
          </p:cNvCxnSpPr>
          <p:nvPr/>
        </p:nvCxnSpPr>
        <p:spPr>
          <a:xfrm>
            <a:off x="2178424" y="1819923"/>
            <a:ext cx="1161674" cy="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68BC946D-2735-4F46-97B3-8F90E83A0E5E}"/>
              </a:ext>
            </a:extLst>
          </p:cNvPr>
          <p:cNvSpPr txBox="1">
            <a:spLocks/>
          </p:cNvSpPr>
          <p:nvPr/>
        </p:nvSpPr>
        <p:spPr>
          <a:xfrm>
            <a:off x="6320067" y="3904871"/>
            <a:ext cx="2339280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Barcelona weather forecasting 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3" name="Google Shape;284;p40">
            <a:extLst>
              <a:ext uri="{FF2B5EF4-FFF2-40B4-BE49-F238E27FC236}">
                <a16:creationId xmlns:a16="http://schemas.microsoft.com/office/drawing/2014/main" id="{757FBB18-3E60-4A1E-98DF-E7F1D4E92FBA}"/>
              </a:ext>
            </a:extLst>
          </p:cNvPr>
          <p:cNvSpPr txBox="1">
            <a:spLocks/>
          </p:cNvSpPr>
          <p:nvPr/>
        </p:nvSpPr>
        <p:spPr>
          <a:xfrm>
            <a:off x="1705495" y="1610361"/>
            <a:ext cx="506156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916223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Is everything done 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6" name="Imagen 5" descr="Un hombre en traje con la boca abierta&#10;&#10;Descripción generada automáticamente">
            <a:extLst>
              <a:ext uri="{FF2B5EF4-FFF2-40B4-BE49-F238E27FC236}">
                <a16:creationId xmlns:a16="http://schemas.microsoft.com/office/drawing/2014/main" id="{ABBB2229-87DA-4659-95B4-4F0738C6F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79"/>
          <a:stretch/>
        </p:blipFill>
        <p:spPr>
          <a:xfrm>
            <a:off x="3201282" y="1849403"/>
            <a:ext cx="2105512" cy="1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589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CNN – Typical MNIST classification 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Last steps !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208E4BC6-05BF-4409-8094-CD342D3895FB}"/>
              </a:ext>
            </a:extLst>
          </p:cNvPr>
          <p:cNvSpPr txBox="1">
            <a:spLocks/>
          </p:cNvSpPr>
          <p:nvPr/>
        </p:nvSpPr>
        <p:spPr>
          <a:xfrm>
            <a:off x="713224" y="1725798"/>
            <a:ext cx="6953667" cy="17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Define optimizer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</a:rPr>
              <a:t>Train the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dk2"/>
              </a:solidFill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dk2"/>
              </a:solidFill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</a:rPr>
              <a:t>Evaluate results</a:t>
            </a:r>
          </a:p>
        </p:txBody>
      </p:sp>
    </p:spTree>
    <p:extLst>
      <p:ext uri="{BB962C8B-B14F-4D97-AF65-F5344CB8AC3E}">
        <p14:creationId xmlns:p14="http://schemas.microsoft.com/office/powerpoint/2010/main" val="5846618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5937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Second CNN – Coloured classification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time we’ll be using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CIFAR 10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 widely used dataset to perform </a:t>
            </a:r>
            <a:r>
              <a:rPr lang="en-US" sz="1400" err="1">
                <a:solidFill>
                  <a:schemeClr val="dk2"/>
                </a:solidFill>
                <a:latin typeface="Montserrat"/>
                <a:sym typeface="Montserrat"/>
              </a:rPr>
              <a:t>colour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image classification with size 32x32x3.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63DEF-69CE-43A0-86C9-16AFC082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1738386"/>
            <a:ext cx="81057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61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5937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Second CNN – Coloured classification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Which steps are required ? Is something different from the previous example?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471173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5937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Second CNN – Coloured classification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Which steps are required ? Is something different from the previous example?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C9CE5BA3-24D5-4D89-8B18-19B72065581D}"/>
              </a:ext>
            </a:extLst>
          </p:cNvPr>
          <p:cNvSpPr txBox="1">
            <a:spLocks/>
          </p:cNvSpPr>
          <p:nvPr/>
        </p:nvSpPr>
        <p:spPr>
          <a:xfrm>
            <a:off x="713224" y="1725798"/>
            <a:ext cx="6953667" cy="17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Input is different: from 28x28x1 to 32x32x3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79363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5937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Second CNN – Coloured classification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Which steps are required ? Is something different from the previous example?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C9CE5BA3-24D5-4D89-8B18-19B72065581D}"/>
              </a:ext>
            </a:extLst>
          </p:cNvPr>
          <p:cNvSpPr txBox="1">
            <a:spLocks/>
          </p:cNvSpPr>
          <p:nvPr/>
        </p:nvSpPr>
        <p:spPr>
          <a:xfrm>
            <a:off x="713224" y="1725798"/>
            <a:ext cx="6953667" cy="17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Input is different: from 28x28x1 to 32x32x3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Images are way more complex: simpler networks might not provide good results.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923500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5937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Second CNN – Coloured classification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Which steps are required ? Is something different from the previous example?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C9CE5BA3-24D5-4D89-8B18-19B72065581D}"/>
              </a:ext>
            </a:extLst>
          </p:cNvPr>
          <p:cNvSpPr txBox="1">
            <a:spLocks/>
          </p:cNvSpPr>
          <p:nvPr/>
        </p:nvSpPr>
        <p:spPr>
          <a:xfrm>
            <a:off x="713224" y="1725798"/>
            <a:ext cx="6953667" cy="17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Input is different: from 28x28x1 to 32x32x3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Images are way more complex: simpler networks might not provide good results.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Care with network size !</a:t>
            </a:r>
            <a:endParaRPr lang="en-US" sz="14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53540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20;p44">
            <a:extLst>
              <a:ext uri="{FF2B5EF4-FFF2-40B4-BE49-F238E27FC236}">
                <a16:creationId xmlns:a16="http://schemas.microsoft.com/office/drawing/2014/main" id="{E61DA0C0-8A6E-450A-84AF-3924C748B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5937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Second CNN – Coloured classification</a:t>
            </a:r>
            <a:endParaRPr/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A9044809-D4AE-4F1D-8B3E-CDB34DDA0466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69536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Which steps are required ? Is something different from the previous example?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C9CE5BA3-24D5-4D89-8B18-19B72065581D}"/>
              </a:ext>
            </a:extLst>
          </p:cNvPr>
          <p:cNvSpPr txBox="1">
            <a:spLocks/>
          </p:cNvSpPr>
          <p:nvPr/>
        </p:nvSpPr>
        <p:spPr>
          <a:xfrm>
            <a:off x="713224" y="1725798"/>
            <a:ext cx="6953667" cy="176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Input is different: from 28x28x1 to 32x32x3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Images are way more complex: simpler networks might not provide good results.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Care with network size !</a:t>
            </a:r>
            <a:endParaRPr lang="en-US" sz="14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AEF29E0-3ECC-4262-A03E-CF410C1C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646" y="2571750"/>
            <a:ext cx="5429104" cy="24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164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Hands on! </a:t>
            </a:r>
            <a:endParaRPr sz="500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5A1ED1E-07E1-4696-8AD3-1BC1F9F6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08" y="2547042"/>
            <a:ext cx="1990407" cy="16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ab: An easy way to learn and use TensorFlow — The TensorFlow Blog">
            <a:extLst>
              <a:ext uri="{FF2B5EF4-FFF2-40B4-BE49-F238E27FC236}">
                <a16:creationId xmlns:a16="http://schemas.microsoft.com/office/drawing/2014/main" id="{1359D580-F512-471E-B13E-78D6365B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7" y="2571750"/>
            <a:ext cx="3695700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2514C870-EDCA-4852-81B3-8660780FE584}"/>
              </a:ext>
            </a:extLst>
          </p:cNvPr>
          <p:cNvSpPr txBox="1">
            <a:spLocks/>
          </p:cNvSpPr>
          <p:nvPr/>
        </p:nvSpPr>
        <p:spPr>
          <a:xfrm>
            <a:off x="3058662" y="2038258"/>
            <a:ext cx="3026676" cy="30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Day-2 Convolution notebooks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98690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24" name="Google Shape;824;p7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Sergi.bernet@salle.url.edu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1BA5495-75B7-49FF-94AC-82DD9C055B2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8050190" cy="66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Function that contains information about a phenomenon such as voltage/current in electronics.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9" name="Picture 4" descr="emg1-fig2">
            <a:extLst>
              <a:ext uri="{FF2B5EF4-FFF2-40B4-BE49-F238E27FC236}">
                <a16:creationId xmlns:a16="http://schemas.microsoft.com/office/drawing/2014/main" id="{636302EE-A6EB-4579-AA96-096F969CF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3367536" y="1406027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quency-domain analysis in Matlab | Motor behaviour">
            <a:extLst>
              <a:ext uri="{FF2B5EF4-FFF2-40B4-BE49-F238E27FC236}">
                <a16:creationId xmlns:a16="http://schemas.microsoft.com/office/drawing/2014/main" id="{854D271F-F2EA-4D94-B02F-2769DF831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118714" y="2433945"/>
            <a:ext cx="2775348" cy="20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E51269FB-1BF8-4D91-A4FA-75B323148D84}"/>
              </a:ext>
            </a:extLst>
          </p:cNvPr>
          <p:cNvSpPr txBox="1">
            <a:spLocks/>
          </p:cNvSpPr>
          <p:nvPr/>
        </p:nvSpPr>
        <p:spPr>
          <a:xfrm>
            <a:off x="1705495" y="1610361"/>
            <a:ext cx="506156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E907B23-8AC9-4B31-81A3-42096402B62E}"/>
              </a:ext>
            </a:extLst>
          </p:cNvPr>
          <p:cNvCxnSpPr>
            <a:cxnSpLocks/>
          </p:cNvCxnSpPr>
          <p:nvPr/>
        </p:nvCxnSpPr>
        <p:spPr>
          <a:xfrm>
            <a:off x="2178424" y="1819923"/>
            <a:ext cx="1161674" cy="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Barcelona climate: Average Temperature, weather by month, Barcelona water  temperature - Climate-Data.org">
            <a:extLst>
              <a:ext uri="{FF2B5EF4-FFF2-40B4-BE49-F238E27FC236}">
                <a16:creationId xmlns:a16="http://schemas.microsoft.com/office/drawing/2014/main" id="{E29ADBE9-A22B-4962-AA8E-FD2F59B8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88" y="1442697"/>
            <a:ext cx="3311012" cy="24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Time Series Prediction with LSTM Recurrent Neural Networks in Python with  Keras">
            <a:extLst>
              <a:ext uri="{FF2B5EF4-FFF2-40B4-BE49-F238E27FC236}">
                <a16:creationId xmlns:a16="http://schemas.microsoft.com/office/drawing/2014/main" id="{9DD6B70C-9241-4DEB-839C-51A94257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6701" r="6923" b="4137"/>
          <a:stretch/>
        </p:blipFill>
        <p:spPr bwMode="auto">
          <a:xfrm>
            <a:off x="2984285" y="2858026"/>
            <a:ext cx="2171004" cy="167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33F3F049-3196-4044-980E-B9F0C07648BF}"/>
              </a:ext>
            </a:extLst>
          </p:cNvPr>
          <p:cNvSpPr txBox="1">
            <a:spLocks/>
          </p:cNvSpPr>
          <p:nvPr/>
        </p:nvSpPr>
        <p:spPr>
          <a:xfrm>
            <a:off x="3274655" y="4471340"/>
            <a:ext cx="1883833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Air passengers dataset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4D5F420C-D02B-4F2B-9DFB-A30B8E6B3DAF}"/>
              </a:ext>
            </a:extLst>
          </p:cNvPr>
          <p:cNvSpPr txBox="1">
            <a:spLocks/>
          </p:cNvSpPr>
          <p:nvPr/>
        </p:nvSpPr>
        <p:spPr>
          <a:xfrm>
            <a:off x="6320067" y="3904871"/>
            <a:ext cx="2339280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Barcelona weather forecasting 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3" name="Conector recto de flecha 10">
            <a:extLst>
              <a:ext uri="{FF2B5EF4-FFF2-40B4-BE49-F238E27FC236}">
                <a16:creationId xmlns:a16="http://schemas.microsoft.com/office/drawing/2014/main" id="{89647D0F-4936-49E7-8B3C-DE7EC7C646CA}"/>
              </a:ext>
            </a:extLst>
          </p:cNvPr>
          <p:cNvCxnSpPr>
            <a:cxnSpLocks/>
          </p:cNvCxnSpPr>
          <p:nvPr/>
        </p:nvCxnSpPr>
        <p:spPr>
          <a:xfrm flipH="1">
            <a:off x="1647265" y="1925001"/>
            <a:ext cx="214950" cy="50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7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D059FE68-39CE-4EF0-AA19-51DF0B3A26EA}"/>
              </a:ext>
            </a:extLst>
          </p:cNvPr>
          <p:cNvSpPr txBox="1">
            <a:spLocks/>
          </p:cNvSpPr>
          <p:nvPr/>
        </p:nvSpPr>
        <p:spPr>
          <a:xfrm>
            <a:off x="617560" y="1017724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Although images represent different data with different timestamp (horizontal axis) between samples all are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 vector.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9548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9AC4934-EDEC-4A8B-A930-8DD0B54D0592}"/>
              </a:ext>
            </a:extLst>
          </p:cNvPr>
          <p:cNvSpPr txBox="1"/>
          <p:nvPr/>
        </p:nvSpPr>
        <p:spPr>
          <a:xfrm>
            <a:off x="713225" y="1771161"/>
            <a:ext cx="70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Consolas" panose="020B0609020204030204" pitchFamily="49" charset="0"/>
              </a:rPr>
              <a:t>vector2 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=</a:t>
            </a:r>
            <a:r>
              <a:rPr lang="es-ES">
                <a:latin typeface="Consolas" panose="020B0609020204030204" pitchFamily="49" charset="0"/>
              </a:rPr>
              <a:t> </a:t>
            </a:r>
            <a:r>
              <a:rPr lang="es-ES" err="1">
                <a:latin typeface="Consolas" panose="020B0609020204030204" pitchFamily="49" charset="0"/>
              </a:rPr>
              <a:t>np.array</a:t>
            </a:r>
            <a:r>
              <a:rPr lang="es-ES">
                <a:latin typeface="Consolas" panose="020B0609020204030204" pitchFamily="49" charset="0"/>
              </a:rPr>
              <a:t>([(i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*</a:t>
            </a:r>
            <a:r>
              <a:rPr lang="es-ES" err="1">
                <a:latin typeface="Consolas" panose="020B0609020204030204" pitchFamily="49" charset="0"/>
              </a:rPr>
              <a:t>np.random.normal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s-ES">
                <a:latin typeface="Consolas" panose="020B0609020204030204" pitchFamily="49" charset="0"/>
              </a:rPr>
              <a:t>, 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0.2</a:t>
            </a:r>
            <a:r>
              <a:rPr lang="es-ES">
                <a:latin typeface="Consolas" panose="020B0609020204030204" pitchFamily="49" charset="0"/>
              </a:rPr>
              <a:t>)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ES">
                <a:latin typeface="Consolas" panose="020B0609020204030204" pitchFamily="49" charset="0"/>
              </a:rPr>
              <a:t>                     </a:t>
            </a:r>
            <a:r>
              <a:rPr lang="es-ES" err="1">
                <a:latin typeface="Consolas" panose="020B0609020204030204" pitchFamily="49" charset="0"/>
              </a:rPr>
              <a:t>np.random.random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s-ES">
                <a:latin typeface="Consolas" panose="020B0609020204030204" pitchFamily="49" charset="0"/>
              </a:rPr>
              <a:t>)) </a:t>
            </a:r>
            <a:r>
              <a:rPr lang="es-ES" err="1">
                <a:solidFill>
                  <a:srgbClr val="00B050"/>
                </a:solidFill>
                <a:latin typeface="Consolas" panose="020B0609020204030204" pitchFamily="49" charset="0"/>
              </a:rPr>
              <a:t>for</a:t>
            </a:r>
            <a:r>
              <a:rPr lang="es-ES">
                <a:latin typeface="Consolas" panose="020B0609020204030204" pitchFamily="49" charset="0"/>
              </a:rPr>
              <a:t> i 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in </a:t>
            </a:r>
            <a:r>
              <a:rPr lang="es-ES" err="1">
                <a:solidFill>
                  <a:srgbClr val="00B050"/>
                </a:solidFill>
                <a:latin typeface="Consolas" panose="020B0609020204030204" pitchFamily="49" charset="0"/>
              </a:rPr>
              <a:t>range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50</a:t>
            </a:r>
            <a:r>
              <a:rPr lang="es-ES">
                <a:latin typeface="Consolas" panose="020B0609020204030204" pitchFamily="49" charset="0"/>
              </a:rPr>
              <a:t>)])</a:t>
            </a:r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5793D2D2-A6F8-4F66-B6C6-AC304C8C3229}"/>
              </a:ext>
            </a:extLst>
          </p:cNvPr>
          <p:cNvSpPr txBox="1">
            <a:spLocks/>
          </p:cNvSpPr>
          <p:nvPr/>
        </p:nvSpPr>
        <p:spPr>
          <a:xfrm>
            <a:off x="617560" y="1017724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Although images represent different data with different timestamp (horizontal axis) between samples all are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 vector.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5559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Perceptron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as the basic neuron unit:</a:t>
            </a:r>
            <a:endParaRPr lang="en-US" dirty="0">
              <a:solidFill>
                <a:schemeClr val="dk2"/>
              </a:solidFill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- Inputs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Weights 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Activation function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4C9E5CB-E17C-42CA-9C87-9915E610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32" y="1015615"/>
            <a:ext cx="2743198" cy="14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9AC4934-EDEC-4A8B-A930-8DD0B54D0592}"/>
              </a:ext>
            </a:extLst>
          </p:cNvPr>
          <p:cNvSpPr txBox="1"/>
          <p:nvPr/>
        </p:nvSpPr>
        <p:spPr>
          <a:xfrm>
            <a:off x="713225" y="1771161"/>
            <a:ext cx="70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Consolas" panose="020B0609020204030204" pitchFamily="49" charset="0"/>
              </a:rPr>
              <a:t>vector2 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=</a:t>
            </a:r>
            <a:r>
              <a:rPr lang="es-ES">
                <a:latin typeface="Consolas" panose="020B0609020204030204" pitchFamily="49" charset="0"/>
              </a:rPr>
              <a:t> </a:t>
            </a:r>
            <a:r>
              <a:rPr lang="es-ES" err="1">
                <a:latin typeface="Consolas" panose="020B0609020204030204" pitchFamily="49" charset="0"/>
              </a:rPr>
              <a:t>np.array</a:t>
            </a:r>
            <a:r>
              <a:rPr lang="es-ES">
                <a:latin typeface="Consolas" panose="020B0609020204030204" pitchFamily="49" charset="0"/>
              </a:rPr>
              <a:t>([(i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*</a:t>
            </a:r>
            <a:r>
              <a:rPr lang="es-ES" err="1">
                <a:latin typeface="Consolas" panose="020B0609020204030204" pitchFamily="49" charset="0"/>
              </a:rPr>
              <a:t>np.random.normal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s-ES">
                <a:latin typeface="Consolas" panose="020B0609020204030204" pitchFamily="49" charset="0"/>
              </a:rPr>
              <a:t>, 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0.2</a:t>
            </a:r>
            <a:r>
              <a:rPr lang="es-ES">
                <a:latin typeface="Consolas" panose="020B0609020204030204" pitchFamily="49" charset="0"/>
              </a:rPr>
              <a:t>)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ES">
                <a:latin typeface="Consolas" panose="020B0609020204030204" pitchFamily="49" charset="0"/>
              </a:rPr>
              <a:t>                     </a:t>
            </a:r>
            <a:r>
              <a:rPr lang="es-ES" err="1">
                <a:latin typeface="Consolas" panose="020B0609020204030204" pitchFamily="49" charset="0"/>
              </a:rPr>
              <a:t>np.random.random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s-ES">
                <a:latin typeface="Consolas" panose="020B0609020204030204" pitchFamily="49" charset="0"/>
              </a:rPr>
              <a:t>)) </a:t>
            </a:r>
            <a:r>
              <a:rPr lang="es-ES" err="1">
                <a:solidFill>
                  <a:srgbClr val="00B050"/>
                </a:solidFill>
                <a:latin typeface="Consolas" panose="020B0609020204030204" pitchFamily="49" charset="0"/>
              </a:rPr>
              <a:t>for</a:t>
            </a:r>
            <a:r>
              <a:rPr lang="es-ES">
                <a:latin typeface="Consolas" panose="020B0609020204030204" pitchFamily="49" charset="0"/>
              </a:rPr>
              <a:t> i 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in </a:t>
            </a:r>
            <a:r>
              <a:rPr lang="es-ES" err="1">
                <a:solidFill>
                  <a:srgbClr val="00B050"/>
                </a:solidFill>
                <a:latin typeface="Consolas" panose="020B0609020204030204" pitchFamily="49" charset="0"/>
              </a:rPr>
              <a:t>range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50</a:t>
            </a:r>
            <a:r>
              <a:rPr lang="es-ES">
                <a:latin typeface="Consolas" panose="020B0609020204030204" pitchFamily="49" charset="0"/>
              </a:rPr>
              <a:t>)])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6F8FA-18C7-425E-8C1A-542BAB42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8" y="2964176"/>
            <a:ext cx="3783125" cy="118974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1DCF1368-FA74-47B6-81EA-D98D6C3AFF15}"/>
              </a:ext>
            </a:extLst>
          </p:cNvPr>
          <p:cNvSpPr txBox="1">
            <a:spLocks/>
          </p:cNvSpPr>
          <p:nvPr/>
        </p:nvSpPr>
        <p:spPr>
          <a:xfrm>
            <a:off x="617560" y="1017724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Although images represent different data with different timestamp (horizontal axis) between samples all are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 vector.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715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Signals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E8F92BA7-EF2A-4B82-9D94-23EB04571811}"/>
              </a:ext>
            </a:extLst>
          </p:cNvPr>
          <p:cNvSpPr txBox="1">
            <a:spLocks/>
          </p:cNvSpPr>
          <p:nvPr/>
        </p:nvSpPr>
        <p:spPr>
          <a:xfrm>
            <a:off x="617560" y="1017724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Although images represent different data with different timestamp (horizontal axis) between samples all are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 vector.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DA102-8FC4-4B82-A463-D010C20CD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008" y="2419623"/>
            <a:ext cx="3509432" cy="227885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9AC4934-EDEC-4A8B-A930-8DD0B54D0592}"/>
              </a:ext>
            </a:extLst>
          </p:cNvPr>
          <p:cNvSpPr txBox="1"/>
          <p:nvPr/>
        </p:nvSpPr>
        <p:spPr>
          <a:xfrm>
            <a:off x="713225" y="1771161"/>
            <a:ext cx="70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Consolas" panose="020B0609020204030204" pitchFamily="49" charset="0"/>
              </a:rPr>
              <a:t>vector2 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=</a:t>
            </a:r>
            <a:r>
              <a:rPr lang="es-ES">
                <a:latin typeface="Consolas" panose="020B0609020204030204" pitchFamily="49" charset="0"/>
              </a:rPr>
              <a:t> </a:t>
            </a:r>
            <a:r>
              <a:rPr lang="es-ES" err="1">
                <a:latin typeface="Consolas" panose="020B0609020204030204" pitchFamily="49" charset="0"/>
              </a:rPr>
              <a:t>np.array</a:t>
            </a:r>
            <a:r>
              <a:rPr lang="es-ES">
                <a:latin typeface="Consolas" panose="020B0609020204030204" pitchFamily="49" charset="0"/>
              </a:rPr>
              <a:t>([(i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*</a:t>
            </a:r>
            <a:r>
              <a:rPr lang="es-ES" err="1">
                <a:latin typeface="Consolas" panose="020B0609020204030204" pitchFamily="49" charset="0"/>
              </a:rPr>
              <a:t>np.random.normal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s-ES">
                <a:latin typeface="Consolas" panose="020B0609020204030204" pitchFamily="49" charset="0"/>
              </a:rPr>
              <a:t>, 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0.2</a:t>
            </a:r>
            <a:r>
              <a:rPr lang="es-ES">
                <a:latin typeface="Consolas" panose="020B0609020204030204" pitchFamily="49" charset="0"/>
              </a:rPr>
              <a:t>)</a:t>
            </a:r>
            <a:r>
              <a:rPr lang="es-ES">
                <a:solidFill>
                  <a:srgbClr val="FF00FF"/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s-ES">
                <a:latin typeface="Consolas" panose="020B0609020204030204" pitchFamily="49" charset="0"/>
              </a:rPr>
              <a:t>                     </a:t>
            </a:r>
            <a:r>
              <a:rPr lang="es-ES" err="1">
                <a:latin typeface="Consolas" panose="020B0609020204030204" pitchFamily="49" charset="0"/>
              </a:rPr>
              <a:t>np.random.random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s-ES">
                <a:latin typeface="Consolas" panose="020B0609020204030204" pitchFamily="49" charset="0"/>
              </a:rPr>
              <a:t>)) </a:t>
            </a:r>
            <a:r>
              <a:rPr lang="es-ES" err="1">
                <a:solidFill>
                  <a:srgbClr val="00B050"/>
                </a:solidFill>
                <a:latin typeface="Consolas" panose="020B0609020204030204" pitchFamily="49" charset="0"/>
              </a:rPr>
              <a:t>for</a:t>
            </a:r>
            <a:r>
              <a:rPr lang="es-ES">
                <a:latin typeface="Consolas" panose="020B0609020204030204" pitchFamily="49" charset="0"/>
              </a:rPr>
              <a:t> i 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in </a:t>
            </a:r>
            <a:r>
              <a:rPr lang="es-ES" err="1">
                <a:solidFill>
                  <a:srgbClr val="00B050"/>
                </a:solidFill>
                <a:latin typeface="Consolas" panose="020B0609020204030204" pitchFamily="49" charset="0"/>
              </a:rPr>
              <a:t>range</a:t>
            </a:r>
            <a:r>
              <a:rPr lang="es-ES">
                <a:latin typeface="Consolas" panose="020B0609020204030204" pitchFamily="49" charset="0"/>
              </a:rPr>
              <a:t>(</a:t>
            </a:r>
            <a:r>
              <a:rPr lang="es-ES">
                <a:solidFill>
                  <a:srgbClr val="00B050"/>
                </a:solidFill>
                <a:latin typeface="Consolas" panose="020B0609020204030204" pitchFamily="49" charset="0"/>
              </a:rPr>
              <a:t>50</a:t>
            </a:r>
            <a:r>
              <a:rPr lang="es-ES">
                <a:latin typeface="Consolas" panose="020B0609020204030204" pitchFamily="49" charset="0"/>
              </a:rPr>
              <a:t>)])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6F8FA-18C7-425E-8C1A-542BAB42D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78" y="2964176"/>
            <a:ext cx="3783125" cy="11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714550" y="1726585"/>
            <a:ext cx="371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84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Images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6F0E2BDD-0B56-4D11-B0E9-0201033E053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921322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An image is an artifact that depicts visual perception, such as a photograph or other two-dimensional picture.</a:t>
            </a:r>
          </a:p>
          <a:p>
            <a:pPr marL="0" indent="0" algn="l"/>
            <a:endParaRPr lang="en-US" sz="14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94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Images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6F0E2BDD-0B56-4D11-B0E9-0201033E053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921322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An image is an artifact that depicts visual perception, such as a photograph or other two-dimensional picture.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Binary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Grayscale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Coloured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6628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Images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22A77A9E-5129-4C98-9601-C5D20557FE91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921322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An image is an artifact that depicts visual perception, such as a photograph or other two-dimensional picture.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Binary: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0/1 or -1/1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Grayscale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Coloured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6464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Images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E402C0E2-93C6-428F-B586-08B61CB381F1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921322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An image is an artifact that depicts visual perception, such as a photograph or other two-dimensional picture.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Binary: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0/1 or -1/1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Grayscale: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0 to 255, also rescaled between 0 to 1.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Coloured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79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Images 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04E87DDD-CB31-4B6F-B643-9E8F72781809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921322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An image is an artifact that depicts visual perception, such as a photograph or other two-dimensional picture.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Binary: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0/1 or -1/1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Grayscale: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0 to 255, also rescaled between 0 to 1.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Coloured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0 to 255 or rescaled (0 to 1) but with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3 channels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8418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Images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57707E2-10A5-478A-A556-717C663C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6"/>
          <a:stretch/>
        </p:blipFill>
        <p:spPr bwMode="auto">
          <a:xfrm>
            <a:off x="350547" y="2672862"/>
            <a:ext cx="8317203" cy="18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27064C37-ABFA-4683-A13C-BF0018EA75ED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921322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An image is an artifact that depicts visual perception, such as a photograph or other two-dimensional picture.</a:t>
            </a: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Binary: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0/1 or -1/1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Grayscale: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0 to 255, also rescaled between 0 to 1.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Coloured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0 to 255 or rescaled (0 to 1) but with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3 channels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1307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501899" y="1560452"/>
            <a:ext cx="371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20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Perceptron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as the basic neuron unit:</a:t>
            </a:r>
            <a:endParaRPr lang="en-US" dirty="0">
              <a:solidFill>
                <a:schemeClr val="dk2"/>
              </a:solidFill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- Inputs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Weights 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Activation function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4C9E5CB-E17C-42CA-9C87-9915E610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32" y="1015615"/>
            <a:ext cx="2743198" cy="1450932"/>
          </a:xfrm>
          <a:prstGeom prst="rect">
            <a:avLst/>
          </a:prstGeom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36A32AF6-F9D8-4008-9969-8C15B67F45D7}"/>
              </a:ext>
            </a:extLst>
          </p:cNvPr>
          <p:cNvSpPr txBox="1">
            <a:spLocks/>
          </p:cNvSpPr>
          <p:nvPr/>
        </p:nvSpPr>
        <p:spPr>
          <a:xfrm>
            <a:off x="617559" y="2905003"/>
            <a:ext cx="4953458" cy="179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Multi layer perceptron/Dense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network as the evolution based on adding layers between our inputs and outputs.</a:t>
            </a:r>
            <a:endParaRPr lang="en-US" dirty="0">
              <a:solidFill>
                <a:schemeClr val="dk2"/>
              </a:solidFill>
              <a:sym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" name="Picture 9" descr="Layers in a Neural Network explained - deeplizard">
            <a:extLst>
              <a:ext uri="{FF2B5EF4-FFF2-40B4-BE49-F238E27FC236}">
                <a16:creationId xmlns:a16="http://schemas.microsoft.com/office/drawing/2014/main" id="{D92024E9-98DC-40C7-B006-CE4E1F12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71" y="2745071"/>
            <a:ext cx="2293492" cy="16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75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- Definition</a:t>
            </a:r>
            <a:endParaRPr/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2258DC73-2E38-47AF-8EC9-E88D017CC25F}"/>
              </a:ext>
            </a:extLst>
          </p:cNvPr>
          <p:cNvSpPr txBox="1">
            <a:spLocks/>
          </p:cNvSpPr>
          <p:nvPr/>
        </p:nvSpPr>
        <p:spPr>
          <a:xfrm>
            <a:off x="713225" y="1103708"/>
            <a:ext cx="802691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Mathematical operation between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two functions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that describes how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shape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of the first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is modified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by the other. 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50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- Signals</a:t>
            </a:r>
            <a:endParaRPr/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2258DC73-2E38-47AF-8EC9-E88D017CC25F}"/>
              </a:ext>
            </a:extLst>
          </p:cNvPr>
          <p:cNvSpPr txBox="1">
            <a:spLocks/>
          </p:cNvSpPr>
          <p:nvPr/>
        </p:nvSpPr>
        <p:spPr>
          <a:xfrm>
            <a:off x="713225" y="1103708"/>
            <a:ext cx="802691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Mathematical operation between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two functions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describes how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shape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first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is modified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by the other.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159A5FBF-F397-436D-8D3E-FA6E0E07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5610" b="64698"/>
          <a:stretch/>
        </p:blipFill>
        <p:spPr bwMode="auto">
          <a:xfrm>
            <a:off x="155244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5;p38">
            <a:extLst>
              <a:ext uri="{FF2B5EF4-FFF2-40B4-BE49-F238E27FC236}">
                <a16:creationId xmlns:a16="http://schemas.microsoft.com/office/drawing/2014/main" id="{CFB83C5B-CBB2-4808-B351-07CDD719FDCE}"/>
              </a:ext>
            </a:extLst>
          </p:cNvPr>
          <p:cNvSpPr txBox="1">
            <a:spLocks/>
          </p:cNvSpPr>
          <p:nvPr/>
        </p:nvSpPr>
        <p:spPr>
          <a:xfrm>
            <a:off x="1328273" y="2985592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-5</a:t>
            </a:r>
          </a:p>
        </p:txBody>
      </p:sp>
    </p:spTree>
    <p:extLst>
      <p:ext uri="{BB962C8B-B14F-4D97-AF65-F5344CB8AC3E}">
        <p14:creationId xmlns:p14="http://schemas.microsoft.com/office/powerpoint/2010/main" val="399835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- Signals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159A5FBF-F397-436D-8D3E-FA6E0E07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5610" b="64698"/>
          <a:stretch/>
        </p:blipFill>
        <p:spPr bwMode="auto">
          <a:xfrm>
            <a:off x="155244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2F3137A6-FE9F-4B12-8072-0C427B248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37966" b="42342"/>
          <a:stretch/>
        </p:blipFill>
        <p:spPr bwMode="auto">
          <a:xfrm>
            <a:off x="3841407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5;p38">
            <a:extLst>
              <a:ext uri="{FF2B5EF4-FFF2-40B4-BE49-F238E27FC236}">
                <a16:creationId xmlns:a16="http://schemas.microsoft.com/office/drawing/2014/main" id="{CFB83C5B-CBB2-4808-B351-07CDD719FDCE}"/>
              </a:ext>
            </a:extLst>
          </p:cNvPr>
          <p:cNvSpPr txBox="1">
            <a:spLocks/>
          </p:cNvSpPr>
          <p:nvPr/>
        </p:nvSpPr>
        <p:spPr>
          <a:xfrm>
            <a:off x="1328273" y="2985592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-5</a:t>
            </a:r>
          </a:p>
        </p:txBody>
      </p:sp>
      <p:sp>
        <p:nvSpPr>
          <p:cNvPr id="10" name="Google Shape;265;p38">
            <a:extLst>
              <a:ext uri="{FF2B5EF4-FFF2-40B4-BE49-F238E27FC236}">
                <a16:creationId xmlns:a16="http://schemas.microsoft.com/office/drawing/2014/main" id="{44086959-C51A-4CB8-B8DC-6EB1073760FF}"/>
              </a:ext>
            </a:extLst>
          </p:cNvPr>
          <p:cNvSpPr txBox="1">
            <a:spLocks/>
          </p:cNvSpPr>
          <p:nvPr/>
        </p:nvSpPr>
        <p:spPr>
          <a:xfrm>
            <a:off x="5014436" y="2933488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3</a:t>
            </a:r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BE0BECC4-2791-44E0-B52A-06C999B71F04}"/>
              </a:ext>
            </a:extLst>
          </p:cNvPr>
          <p:cNvSpPr txBox="1">
            <a:spLocks/>
          </p:cNvSpPr>
          <p:nvPr/>
        </p:nvSpPr>
        <p:spPr>
          <a:xfrm>
            <a:off x="713225" y="1103708"/>
            <a:ext cx="8026915" cy="304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Mathematical operation between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two functions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describes how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shape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first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is modified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by the other.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4554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- Signals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159A5FBF-F397-436D-8D3E-FA6E0E07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5610" b="64698"/>
          <a:stretch/>
        </p:blipFill>
        <p:spPr bwMode="auto">
          <a:xfrm>
            <a:off x="155244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2F3137A6-FE9F-4B12-8072-0C427B248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37966" b="42342"/>
          <a:stretch/>
        </p:blipFill>
        <p:spPr bwMode="auto">
          <a:xfrm>
            <a:off x="3841407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EF446A2B-03A0-42DF-82A7-F6973954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59897" b="20410"/>
          <a:stretch/>
        </p:blipFill>
        <p:spPr bwMode="auto">
          <a:xfrm>
            <a:off x="155244" y="342064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5;p38">
            <a:extLst>
              <a:ext uri="{FF2B5EF4-FFF2-40B4-BE49-F238E27FC236}">
                <a16:creationId xmlns:a16="http://schemas.microsoft.com/office/drawing/2014/main" id="{CFB83C5B-CBB2-4808-B351-07CDD719FDCE}"/>
              </a:ext>
            </a:extLst>
          </p:cNvPr>
          <p:cNvSpPr txBox="1">
            <a:spLocks/>
          </p:cNvSpPr>
          <p:nvPr/>
        </p:nvSpPr>
        <p:spPr>
          <a:xfrm>
            <a:off x="1328273" y="2985592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-5</a:t>
            </a:r>
          </a:p>
        </p:txBody>
      </p:sp>
      <p:sp>
        <p:nvSpPr>
          <p:cNvPr id="10" name="Google Shape;265;p38">
            <a:extLst>
              <a:ext uri="{FF2B5EF4-FFF2-40B4-BE49-F238E27FC236}">
                <a16:creationId xmlns:a16="http://schemas.microsoft.com/office/drawing/2014/main" id="{44086959-C51A-4CB8-B8DC-6EB1073760FF}"/>
              </a:ext>
            </a:extLst>
          </p:cNvPr>
          <p:cNvSpPr txBox="1">
            <a:spLocks/>
          </p:cNvSpPr>
          <p:nvPr/>
        </p:nvSpPr>
        <p:spPr>
          <a:xfrm>
            <a:off x="5014436" y="2933488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3</a:t>
            </a:r>
          </a:p>
        </p:txBody>
      </p:sp>
      <p:sp>
        <p:nvSpPr>
          <p:cNvPr id="12" name="Google Shape;265;p38">
            <a:extLst>
              <a:ext uri="{FF2B5EF4-FFF2-40B4-BE49-F238E27FC236}">
                <a16:creationId xmlns:a16="http://schemas.microsoft.com/office/drawing/2014/main" id="{65C51C4F-8A63-4A09-97B3-A2CFAD633710}"/>
              </a:ext>
            </a:extLst>
          </p:cNvPr>
          <p:cNvSpPr txBox="1">
            <a:spLocks/>
          </p:cNvSpPr>
          <p:nvPr/>
        </p:nvSpPr>
        <p:spPr>
          <a:xfrm>
            <a:off x="1328273" y="4425444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15</a:t>
            </a:r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B92189A3-BB2D-454E-9FDD-38B0C40612B0}"/>
              </a:ext>
            </a:extLst>
          </p:cNvPr>
          <p:cNvSpPr txBox="1">
            <a:spLocks/>
          </p:cNvSpPr>
          <p:nvPr/>
        </p:nvSpPr>
        <p:spPr>
          <a:xfrm>
            <a:off x="713225" y="1103708"/>
            <a:ext cx="8026915" cy="304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Mathematical operation between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two functions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describes how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shape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first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is modified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by the other.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477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- Signals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159A5FBF-F397-436D-8D3E-FA6E0E07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5610" b="64698"/>
          <a:stretch/>
        </p:blipFill>
        <p:spPr bwMode="auto">
          <a:xfrm>
            <a:off x="155244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2F3137A6-FE9F-4B12-8072-0C427B248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37966" b="42342"/>
          <a:stretch/>
        </p:blipFill>
        <p:spPr bwMode="auto">
          <a:xfrm>
            <a:off x="3841407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EF446A2B-03A0-42DF-82A7-F6973954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59897" b="20410"/>
          <a:stretch/>
        </p:blipFill>
        <p:spPr bwMode="auto">
          <a:xfrm>
            <a:off x="155244" y="342064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EAC687FC-D3E2-4A50-9D63-F5C86EB1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80308"/>
          <a:stretch/>
        </p:blipFill>
        <p:spPr bwMode="auto">
          <a:xfrm>
            <a:off x="3841407" y="3420647"/>
            <a:ext cx="3008510" cy="10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5;p38">
            <a:extLst>
              <a:ext uri="{FF2B5EF4-FFF2-40B4-BE49-F238E27FC236}">
                <a16:creationId xmlns:a16="http://schemas.microsoft.com/office/drawing/2014/main" id="{CFB83C5B-CBB2-4808-B351-07CDD719FDCE}"/>
              </a:ext>
            </a:extLst>
          </p:cNvPr>
          <p:cNvSpPr txBox="1">
            <a:spLocks/>
          </p:cNvSpPr>
          <p:nvPr/>
        </p:nvSpPr>
        <p:spPr>
          <a:xfrm>
            <a:off x="1328273" y="2985592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-5</a:t>
            </a:r>
          </a:p>
        </p:txBody>
      </p:sp>
      <p:sp>
        <p:nvSpPr>
          <p:cNvPr id="10" name="Google Shape;265;p38">
            <a:extLst>
              <a:ext uri="{FF2B5EF4-FFF2-40B4-BE49-F238E27FC236}">
                <a16:creationId xmlns:a16="http://schemas.microsoft.com/office/drawing/2014/main" id="{44086959-C51A-4CB8-B8DC-6EB1073760FF}"/>
              </a:ext>
            </a:extLst>
          </p:cNvPr>
          <p:cNvSpPr txBox="1">
            <a:spLocks/>
          </p:cNvSpPr>
          <p:nvPr/>
        </p:nvSpPr>
        <p:spPr>
          <a:xfrm>
            <a:off x="5014436" y="2933488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3</a:t>
            </a:r>
          </a:p>
        </p:txBody>
      </p:sp>
      <p:sp>
        <p:nvSpPr>
          <p:cNvPr id="11" name="Google Shape;265;p38">
            <a:extLst>
              <a:ext uri="{FF2B5EF4-FFF2-40B4-BE49-F238E27FC236}">
                <a16:creationId xmlns:a16="http://schemas.microsoft.com/office/drawing/2014/main" id="{EB4126ED-9B3B-425E-977C-5C18A94FF0C2}"/>
              </a:ext>
            </a:extLst>
          </p:cNvPr>
          <p:cNvSpPr txBox="1">
            <a:spLocks/>
          </p:cNvSpPr>
          <p:nvPr/>
        </p:nvSpPr>
        <p:spPr>
          <a:xfrm>
            <a:off x="5014436" y="4425444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25</a:t>
            </a:r>
          </a:p>
        </p:txBody>
      </p:sp>
      <p:sp>
        <p:nvSpPr>
          <p:cNvPr id="12" name="Google Shape;265;p38">
            <a:extLst>
              <a:ext uri="{FF2B5EF4-FFF2-40B4-BE49-F238E27FC236}">
                <a16:creationId xmlns:a16="http://schemas.microsoft.com/office/drawing/2014/main" id="{65C51C4F-8A63-4A09-97B3-A2CFAD633710}"/>
              </a:ext>
            </a:extLst>
          </p:cNvPr>
          <p:cNvSpPr txBox="1">
            <a:spLocks/>
          </p:cNvSpPr>
          <p:nvPr/>
        </p:nvSpPr>
        <p:spPr>
          <a:xfrm>
            <a:off x="1328273" y="4425444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15</a:t>
            </a:r>
          </a:p>
        </p:txBody>
      </p:sp>
      <p:sp>
        <p:nvSpPr>
          <p:cNvPr id="13" name="Google Shape;265;p38">
            <a:extLst>
              <a:ext uri="{FF2B5EF4-FFF2-40B4-BE49-F238E27FC236}">
                <a16:creationId xmlns:a16="http://schemas.microsoft.com/office/drawing/2014/main" id="{91366685-7BB6-4424-8465-B3E3705B2F34}"/>
              </a:ext>
            </a:extLst>
          </p:cNvPr>
          <p:cNvSpPr txBox="1">
            <a:spLocks/>
          </p:cNvSpPr>
          <p:nvPr/>
        </p:nvSpPr>
        <p:spPr>
          <a:xfrm>
            <a:off x="2747107" y="4400721"/>
            <a:ext cx="1543796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000" dirty="0"/>
              <a:t>Signals convolution </a:t>
            </a:r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347BE0BC-A284-42CB-AB58-2270782C56C0}"/>
              </a:ext>
            </a:extLst>
          </p:cNvPr>
          <p:cNvSpPr txBox="1">
            <a:spLocks/>
          </p:cNvSpPr>
          <p:nvPr/>
        </p:nvSpPr>
        <p:spPr>
          <a:xfrm>
            <a:off x="713225" y="1103709"/>
            <a:ext cx="8026915" cy="61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Mathematical operation between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two functions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describes how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shape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first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is modified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by the other.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67423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- Signals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159A5FBF-F397-436D-8D3E-FA6E0E072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5610" b="64698"/>
          <a:stretch/>
        </p:blipFill>
        <p:spPr bwMode="auto">
          <a:xfrm>
            <a:off x="155244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2F3137A6-FE9F-4B12-8072-0C427B248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37966" b="42342"/>
          <a:stretch/>
        </p:blipFill>
        <p:spPr bwMode="auto">
          <a:xfrm>
            <a:off x="3841407" y="197271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EF446A2B-03A0-42DF-82A7-F6973954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59897" b="20410"/>
          <a:stretch/>
        </p:blipFill>
        <p:spPr bwMode="auto">
          <a:xfrm>
            <a:off x="155244" y="3420648"/>
            <a:ext cx="3008510" cy="10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: The calculation of convolution. Two signals (red and blue) are... |  Download Scientific Diagram">
            <a:extLst>
              <a:ext uri="{FF2B5EF4-FFF2-40B4-BE49-F238E27FC236}">
                <a16:creationId xmlns:a16="http://schemas.microsoft.com/office/drawing/2014/main" id="{EAC687FC-D3E2-4A50-9D63-F5C86EB1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80308"/>
          <a:stretch/>
        </p:blipFill>
        <p:spPr bwMode="auto">
          <a:xfrm>
            <a:off x="3841407" y="3420647"/>
            <a:ext cx="3008510" cy="101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5;p38">
            <a:extLst>
              <a:ext uri="{FF2B5EF4-FFF2-40B4-BE49-F238E27FC236}">
                <a16:creationId xmlns:a16="http://schemas.microsoft.com/office/drawing/2014/main" id="{CFB83C5B-CBB2-4808-B351-07CDD719FDCE}"/>
              </a:ext>
            </a:extLst>
          </p:cNvPr>
          <p:cNvSpPr txBox="1">
            <a:spLocks/>
          </p:cNvSpPr>
          <p:nvPr/>
        </p:nvSpPr>
        <p:spPr>
          <a:xfrm>
            <a:off x="1328273" y="2985592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-5</a:t>
            </a:r>
          </a:p>
        </p:txBody>
      </p:sp>
      <p:sp>
        <p:nvSpPr>
          <p:cNvPr id="10" name="Google Shape;265;p38">
            <a:extLst>
              <a:ext uri="{FF2B5EF4-FFF2-40B4-BE49-F238E27FC236}">
                <a16:creationId xmlns:a16="http://schemas.microsoft.com/office/drawing/2014/main" id="{44086959-C51A-4CB8-B8DC-6EB1073760FF}"/>
              </a:ext>
            </a:extLst>
          </p:cNvPr>
          <p:cNvSpPr txBox="1">
            <a:spLocks/>
          </p:cNvSpPr>
          <p:nvPr/>
        </p:nvSpPr>
        <p:spPr>
          <a:xfrm>
            <a:off x="5014436" y="2933488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3</a:t>
            </a:r>
          </a:p>
        </p:txBody>
      </p:sp>
      <p:sp>
        <p:nvSpPr>
          <p:cNvPr id="11" name="Google Shape;265;p38">
            <a:extLst>
              <a:ext uri="{FF2B5EF4-FFF2-40B4-BE49-F238E27FC236}">
                <a16:creationId xmlns:a16="http://schemas.microsoft.com/office/drawing/2014/main" id="{EB4126ED-9B3B-425E-977C-5C18A94FF0C2}"/>
              </a:ext>
            </a:extLst>
          </p:cNvPr>
          <p:cNvSpPr txBox="1">
            <a:spLocks/>
          </p:cNvSpPr>
          <p:nvPr/>
        </p:nvSpPr>
        <p:spPr>
          <a:xfrm>
            <a:off x="5014436" y="4425444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25</a:t>
            </a:r>
          </a:p>
        </p:txBody>
      </p:sp>
      <p:sp>
        <p:nvSpPr>
          <p:cNvPr id="12" name="Google Shape;265;p38">
            <a:extLst>
              <a:ext uri="{FF2B5EF4-FFF2-40B4-BE49-F238E27FC236}">
                <a16:creationId xmlns:a16="http://schemas.microsoft.com/office/drawing/2014/main" id="{65C51C4F-8A63-4A09-97B3-A2CFAD633710}"/>
              </a:ext>
            </a:extLst>
          </p:cNvPr>
          <p:cNvSpPr txBox="1">
            <a:spLocks/>
          </p:cNvSpPr>
          <p:nvPr/>
        </p:nvSpPr>
        <p:spPr>
          <a:xfrm>
            <a:off x="1328273" y="4425444"/>
            <a:ext cx="662452" cy="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/>
              <a:t>t = 15</a:t>
            </a:r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347BE0BC-A284-42CB-AB58-2270782C56C0}"/>
              </a:ext>
            </a:extLst>
          </p:cNvPr>
          <p:cNvSpPr txBox="1">
            <a:spLocks/>
          </p:cNvSpPr>
          <p:nvPr/>
        </p:nvSpPr>
        <p:spPr>
          <a:xfrm>
            <a:off x="713225" y="1103709"/>
            <a:ext cx="8026915" cy="61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Mathematical operation between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two functions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describes how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shape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first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is modified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by the other.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5" name="Imagen 14" descr="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23B6233F-C390-4D4B-9D7C-21065C169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371" y="2763800"/>
            <a:ext cx="1721149" cy="1313693"/>
          </a:xfrm>
          <a:prstGeom prst="rect">
            <a:avLst/>
          </a:prstGeom>
        </p:spPr>
      </p:pic>
      <p:sp>
        <p:nvSpPr>
          <p:cNvPr id="4" name="Google Shape;265;p38">
            <a:extLst>
              <a:ext uri="{FF2B5EF4-FFF2-40B4-BE49-F238E27FC236}">
                <a16:creationId xmlns:a16="http://schemas.microsoft.com/office/drawing/2014/main" id="{26042C61-FB31-4CDB-9FC9-4E16EED1C09E}"/>
              </a:ext>
            </a:extLst>
          </p:cNvPr>
          <p:cNvSpPr txBox="1">
            <a:spLocks/>
          </p:cNvSpPr>
          <p:nvPr/>
        </p:nvSpPr>
        <p:spPr>
          <a:xfrm>
            <a:off x="2747107" y="4400721"/>
            <a:ext cx="1543796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000" dirty="0"/>
              <a:t>Signals convolution </a:t>
            </a:r>
          </a:p>
        </p:txBody>
      </p:sp>
    </p:spTree>
    <p:extLst>
      <p:ext uri="{BB962C8B-B14F-4D97-AF65-F5344CB8AC3E}">
        <p14:creationId xmlns:p14="http://schemas.microsoft.com/office/powerpoint/2010/main" val="1379088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ED3D3489-B1E7-45B1-AD3F-03A49B2CCAC5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10174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2075135" y="226570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ED3D3489-B1E7-45B1-AD3F-03A49B2CCAC5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AD89E48-2975-4207-8834-A922B6A8DE6A}"/>
              </a:ext>
            </a:extLst>
          </p:cNvPr>
          <p:cNvSpPr txBox="1">
            <a:spLocks/>
          </p:cNvSpPr>
          <p:nvPr/>
        </p:nvSpPr>
        <p:spPr>
          <a:xfrm>
            <a:off x="1022714" y="2214934"/>
            <a:ext cx="82015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CAF49E2-B039-4474-834D-29EC65E0205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786597" y="2418107"/>
            <a:ext cx="28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70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2075135" y="226570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ED3D3489-B1E7-45B1-AD3F-03A49B2CCAC5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3597068" y="29890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AD89E48-2975-4207-8834-A922B6A8DE6A}"/>
              </a:ext>
            </a:extLst>
          </p:cNvPr>
          <p:cNvSpPr txBox="1">
            <a:spLocks/>
          </p:cNvSpPr>
          <p:nvPr/>
        </p:nvSpPr>
        <p:spPr>
          <a:xfrm>
            <a:off x="1022714" y="2214934"/>
            <a:ext cx="820153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3F932A51-8C96-4AC4-9575-1834C8FC8D9C}"/>
              </a:ext>
            </a:extLst>
          </p:cNvPr>
          <p:cNvSpPr txBox="1">
            <a:spLocks/>
          </p:cNvSpPr>
          <p:nvPr/>
        </p:nvSpPr>
        <p:spPr>
          <a:xfrm>
            <a:off x="2454812" y="293750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CAF49E2-B039-4474-834D-29EC65E0205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786597" y="2418107"/>
            <a:ext cx="28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6CDE6CC-15AB-454E-9924-CA9D8F91BB3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221502" y="3141491"/>
            <a:ext cx="375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3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77283"/>
              </p:ext>
            </p:extLst>
          </p:nvPr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ED3D3489-B1E7-45B1-AD3F-03A49B2CCAC5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56046"/>
              </p:ext>
            </p:extLst>
          </p:nvPr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874411"/>
              </p:ext>
            </p:extLst>
          </p:nvPr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3224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209179" cy="242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Activation functions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in charge of the non-</a:t>
            </a:r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lineary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of our models:</a:t>
            </a:r>
            <a:endParaRPr lang="en-US" dirty="0">
              <a:solidFill>
                <a:schemeClr val="dk2"/>
              </a:solidFill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</a:rPr>
              <a:t>ReLU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 or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</a:rPr>
              <a:t>LeakyRelu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 in hidden layers.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Careful with the selection for the output layer, depends directly on the problem we're solving!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Objective feature: How many possible values? 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1" name="Picture 10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3213D019-D2F6-47E6-8B42-BEF7E741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5" y="1164490"/>
            <a:ext cx="4444155" cy="27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527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ED3D3489-B1E7-45B1-AD3F-03A49B2CCAC5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067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ED3D3489-B1E7-45B1-AD3F-03A49B2CCAC5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3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00219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205595" y="300219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55428" y="2571750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2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5E2B588C-A98E-4BE8-BEBB-723E4D67BA21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686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00219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205595" y="300219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55428" y="2571750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2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0∗1+0∗1+3∗1=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blipFill>
                <a:blip r:embed="rId5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284;p40">
            <a:extLst>
              <a:ext uri="{FF2B5EF4-FFF2-40B4-BE49-F238E27FC236}">
                <a16:creationId xmlns:a16="http://schemas.microsoft.com/office/drawing/2014/main" id="{486AF382-E6F8-470A-B4D2-1024D5AAFB46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6513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00219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205595" y="300219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55428" y="2571750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2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0∗1+0∗1+3∗1=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blipFill>
                <a:blip r:embed="rId5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6582175" y="3068021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49157399-D93D-453A-9F7A-10F03519C43F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3430538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1741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21741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21" name="Google Shape;284;p40">
            <a:extLst>
              <a:ext uri="{FF2B5EF4-FFF2-40B4-BE49-F238E27FC236}">
                <a16:creationId xmlns:a16="http://schemas.microsoft.com/office/drawing/2014/main" id="{DAB99AC1-61F7-4865-915B-1ED10766FC5F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16025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00219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205595" y="300219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55428" y="2571750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2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0∗1+0∗1+3∗1=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blipFill>
                <a:blip r:embed="rId5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6582175" y="3068021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49157399-D93D-453A-9F7A-10F03519C43F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3430538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1741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21741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FDC753C3-1769-47C9-BDF1-5CB4A3A670C6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83185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26" name="Google Shape;284;p40">
            <a:extLst>
              <a:ext uri="{FF2B5EF4-FFF2-40B4-BE49-F238E27FC236}">
                <a16:creationId xmlns:a16="http://schemas.microsoft.com/office/drawing/2014/main" id="{E09F35EC-229A-4474-8B19-1E4FF91580CA}"/>
              </a:ext>
            </a:extLst>
          </p:cNvPr>
          <p:cNvSpPr txBox="1">
            <a:spLocks/>
          </p:cNvSpPr>
          <p:nvPr/>
        </p:nvSpPr>
        <p:spPr>
          <a:xfrm>
            <a:off x="755428" y="340141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3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0" name="Tabla 2">
            <a:extLst>
              <a:ext uri="{FF2B5EF4-FFF2-40B4-BE49-F238E27FC236}">
                <a16:creationId xmlns:a16="http://schemas.microsoft.com/office/drawing/2014/main" id="{2B874973-F6FC-49F3-9034-7BB682B4D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80968"/>
              </p:ext>
            </p:extLst>
          </p:nvPr>
        </p:nvGraphicFramePr>
        <p:xfrm>
          <a:off x="1631951" y="3836882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F8FBC48C-CE82-4B5B-A739-72FC162D79C2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7718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00219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205595" y="300219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55428" y="2571750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2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0∗1+0∗1+3∗1=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blipFill>
                <a:blip r:embed="rId5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6582175" y="3068021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49157399-D93D-453A-9F7A-10F03519C43F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3430538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1741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21741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FDC753C3-1769-47C9-BDF1-5CB4A3A670C6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83185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26" name="Google Shape;284;p40">
            <a:extLst>
              <a:ext uri="{FF2B5EF4-FFF2-40B4-BE49-F238E27FC236}">
                <a16:creationId xmlns:a16="http://schemas.microsoft.com/office/drawing/2014/main" id="{E09F35EC-229A-4474-8B19-1E4FF91580CA}"/>
              </a:ext>
            </a:extLst>
          </p:cNvPr>
          <p:cNvSpPr txBox="1">
            <a:spLocks/>
          </p:cNvSpPr>
          <p:nvPr/>
        </p:nvSpPr>
        <p:spPr>
          <a:xfrm>
            <a:off x="755428" y="340141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3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BD2A931-9777-4C40-B435-D37536322075}"/>
                  </a:ext>
                </a:extLst>
              </p:cNvPr>
              <p:cNvSpPr txBox="1"/>
              <p:nvPr/>
            </p:nvSpPr>
            <p:spPr>
              <a:xfrm>
                <a:off x="6223488" y="3802468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0∗1+3∗1+5∗1=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BD2A931-9777-4C40-B435-D37536322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3802468"/>
                <a:ext cx="1915653" cy="215444"/>
              </a:xfrm>
              <a:prstGeom prst="rect">
                <a:avLst/>
              </a:prstGeom>
              <a:blipFill>
                <a:blip r:embed="rId6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a 2">
            <a:extLst>
              <a:ext uri="{FF2B5EF4-FFF2-40B4-BE49-F238E27FC236}">
                <a16:creationId xmlns:a16="http://schemas.microsoft.com/office/drawing/2014/main" id="{2B874973-F6FC-49F3-9034-7BB682B4D397}"/>
              </a:ext>
            </a:extLst>
          </p:cNvPr>
          <p:cNvGraphicFramePr>
            <a:graphicFrameLocks noGrp="1"/>
          </p:cNvGraphicFramePr>
          <p:nvPr/>
        </p:nvGraphicFramePr>
        <p:xfrm>
          <a:off x="1632315" y="3836882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28" name="Google Shape;284;p40">
            <a:extLst>
              <a:ext uri="{FF2B5EF4-FFF2-40B4-BE49-F238E27FC236}">
                <a16:creationId xmlns:a16="http://schemas.microsoft.com/office/drawing/2014/main" id="{70A09C77-3068-4864-9445-6E4180DF3641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0384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1727952" y="226722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/>
        </p:nvGraphicFramePr>
        <p:xfrm>
          <a:off x="850461" y="226722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55428" y="183678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1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0∗1+0∗1+0∗1=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092426"/>
                <a:ext cx="1915653" cy="215444"/>
              </a:xfrm>
              <a:prstGeom prst="rect">
                <a:avLst/>
              </a:prstGeom>
              <a:blipFill>
                <a:blip r:embed="rId4"/>
                <a:stretch>
                  <a:fillRect l="-1592" r="-127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6582175" y="219205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6" name="Tabla 2">
            <a:extLst>
              <a:ext uri="{FF2B5EF4-FFF2-40B4-BE49-F238E27FC236}">
                <a16:creationId xmlns:a16="http://schemas.microsoft.com/office/drawing/2014/main" id="{B26E4266-88EA-497C-9EA4-D6BCC4885076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2554569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00219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205595" y="300219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55428" y="2571750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2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0∗1+0∗1+3∗1=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2972806"/>
                <a:ext cx="1915653" cy="215444"/>
              </a:xfrm>
              <a:prstGeom prst="rect">
                <a:avLst/>
              </a:prstGeom>
              <a:blipFill>
                <a:blip r:embed="rId5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6582175" y="3068021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49157399-D93D-453A-9F7A-10F03519C43F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3430538"/>
          <a:ext cx="43483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1741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21741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FDC753C3-1769-47C9-BDF1-5CB4A3A670C6}"/>
              </a:ext>
            </a:extLst>
          </p:cNvPr>
          <p:cNvGraphicFramePr>
            <a:graphicFrameLocks noGrp="1"/>
          </p:cNvGraphicFramePr>
          <p:nvPr/>
        </p:nvGraphicFramePr>
        <p:xfrm>
          <a:off x="1632919" y="3831859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26" name="Google Shape;284;p40">
            <a:extLst>
              <a:ext uri="{FF2B5EF4-FFF2-40B4-BE49-F238E27FC236}">
                <a16:creationId xmlns:a16="http://schemas.microsoft.com/office/drawing/2014/main" id="{E09F35EC-229A-4474-8B19-1E4FF91580CA}"/>
              </a:ext>
            </a:extLst>
          </p:cNvPr>
          <p:cNvSpPr txBox="1">
            <a:spLocks/>
          </p:cNvSpPr>
          <p:nvPr/>
        </p:nvSpPr>
        <p:spPr>
          <a:xfrm>
            <a:off x="755428" y="3401412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3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BD2A931-9777-4C40-B435-D37536322075}"/>
                  </a:ext>
                </a:extLst>
              </p:cNvPr>
              <p:cNvSpPr txBox="1"/>
              <p:nvPr/>
            </p:nvSpPr>
            <p:spPr>
              <a:xfrm>
                <a:off x="6223488" y="3802468"/>
                <a:ext cx="19156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0∗1+3∗1+5∗1=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BD2A931-9777-4C40-B435-D37536322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488" y="3802468"/>
                <a:ext cx="1915653" cy="215444"/>
              </a:xfrm>
              <a:prstGeom prst="rect">
                <a:avLst/>
              </a:prstGeom>
              <a:blipFill>
                <a:blip r:embed="rId6"/>
                <a:stretch>
                  <a:fillRect l="-1592" r="-127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284;p40">
            <a:extLst>
              <a:ext uri="{FF2B5EF4-FFF2-40B4-BE49-F238E27FC236}">
                <a16:creationId xmlns:a16="http://schemas.microsoft.com/office/drawing/2014/main" id="{72F08DE0-85EF-4ECF-82E2-6DFC8124DE5E}"/>
              </a:ext>
            </a:extLst>
          </p:cNvPr>
          <p:cNvSpPr txBox="1">
            <a:spLocks/>
          </p:cNvSpPr>
          <p:nvPr/>
        </p:nvSpPr>
        <p:spPr>
          <a:xfrm>
            <a:off x="6582175" y="3897683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29" name="Tabla 2">
            <a:extLst>
              <a:ext uri="{FF2B5EF4-FFF2-40B4-BE49-F238E27FC236}">
                <a16:creationId xmlns:a16="http://schemas.microsoft.com/office/drawing/2014/main" id="{790BAAC9-174D-4A6F-A8C6-4E55E7B1F56F}"/>
              </a:ext>
            </a:extLst>
          </p:cNvPr>
          <p:cNvGraphicFramePr>
            <a:graphicFrameLocks noGrp="1"/>
          </p:cNvGraphicFramePr>
          <p:nvPr/>
        </p:nvGraphicFramePr>
        <p:xfrm>
          <a:off x="7128344" y="4260200"/>
          <a:ext cx="62484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0" name="Tabla 2">
            <a:extLst>
              <a:ext uri="{FF2B5EF4-FFF2-40B4-BE49-F238E27FC236}">
                <a16:creationId xmlns:a16="http://schemas.microsoft.com/office/drawing/2014/main" id="{2B874973-F6FC-49F3-9034-7BB682B4D397}"/>
              </a:ext>
            </a:extLst>
          </p:cNvPr>
          <p:cNvGraphicFramePr>
            <a:graphicFrameLocks noGrp="1"/>
          </p:cNvGraphicFramePr>
          <p:nvPr/>
        </p:nvGraphicFramePr>
        <p:xfrm>
          <a:off x="1632315" y="3836882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31" name="Google Shape;284;p40">
            <a:extLst>
              <a:ext uri="{FF2B5EF4-FFF2-40B4-BE49-F238E27FC236}">
                <a16:creationId xmlns:a16="http://schemas.microsoft.com/office/drawing/2014/main" id="{7BB4C6BA-26F9-4ED5-B0FE-7B0603EE5D3B}"/>
              </a:ext>
            </a:extLst>
          </p:cNvPr>
          <p:cNvSpPr txBox="1">
            <a:spLocks/>
          </p:cNvSpPr>
          <p:nvPr/>
        </p:nvSpPr>
        <p:spPr>
          <a:xfrm>
            <a:off x="713225" y="1122032"/>
            <a:ext cx="7417901" cy="72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Result of performing the multiplication between our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and a smaller vector called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along the whole vector.</a:t>
            </a:r>
          </a:p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This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defines the 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importance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each cell being used in that iteration.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94488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48640"/>
              </p:ext>
            </p:extLst>
          </p:nvPr>
        </p:nvGraphicFramePr>
        <p:xfrm>
          <a:off x="764215" y="1435395"/>
          <a:ext cx="437495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7495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7495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71599"/>
              </p:ext>
            </p:extLst>
          </p:nvPr>
        </p:nvGraphicFramePr>
        <p:xfrm>
          <a:off x="121269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6198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72337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∗1+5∗1+7∗1=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blipFill>
                <a:blip r:embed="rId4"/>
                <a:stretch>
                  <a:fillRect l="-1824" r="-182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50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You Need a Better Data Management Solution – TDAN.com">
            <a:extLst>
              <a:ext uri="{FF2B5EF4-FFF2-40B4-BE49-F238E27FC236}">
                <a16:creationId xmlns:a16="http://schemas.microsoft.com/office/drawing/2014/main" id="{796DA26A-C8E3-4598-8E37-99DB8637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25" y="1161228"/>
            <a:ext cx="6269549" cy="29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59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48858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∗1+5∗1+7∗1=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blipFill>
                <a:blip r:embed="rId4"/>
                <a:stretch>
                  <a:fillRect l="-1824" r="-182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2330591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664214" y="23305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13225" y="1917323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5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5317114" y="2369054"/>
                <a:ext cx="2023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∗1+7∗1+6∗1=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2369054"/>
                <a:ext cx="2023054" cy="215444"/>
              </a:xfrm>
              <a:prstGeom prst="rect">
                <a:avLst/>
              </a:prstGeom>
              <a:blipFill>
                <a:blip r:embed="rId5"/>
                <a:stretch>
                  <a:fillRect l="-1205" r="-90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5460060" y="247754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68002A61-CF23-477A-996D-088CD4904E3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2849575"/>
          <a:ext cx="237293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4586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721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931646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∗1+5∗1+7∗1=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blipFill>
                <a:blip r:embed="rId4"/>
                <a:stretch>
                  <a:fillRect l="-1824" r="-182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2330591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664214" y="23305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13225" y="1917323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5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5317114" y="2369054"/>
                <a:ext cx="2023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∗1+7∗1+6∗1=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2369054"/>
                <a:ext cx="2023054" cy="215444"/>
              </a:xfrm>
              <a:prstGeom prst="rect">
                <a:avLst/>
              </a:prstGeom>
              <a:blipFill>
                <a:blip r:embed="rId5"/>
                <a:stretch>
                  <a:fillRect l="-1205" r="-90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5460060" y="247754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68002A61-CF23-477A-996D-088CD4904E3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2849575"/>
          <a:ext cx="237293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4586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3" name="Tabla 2">
            <a:extLst>
              <a:ext uri="{FF2B5EF4-FFF2-40B4-BE49-F238E27FC236}">
                <a16:creationId xmlns:a16="http://schemas.microsoft.com/office/drawing/2014/main" id="{488F9D05-F0F2-4295-9EBA-73EBF5F4D2B2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341450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4" name="Tabla 2">
            <a:extLst>
              <a:ext uri="{FF2B5EF4-FFF2-40B4-BE49-F238E27FC236}">
                <a16:creationId xmlns:a16="http://schemas.microsoft.com/office/drawing/2014/main" id="{47F2B821-0B07-4BC8-BE0B-9CBF34D3AC2E}"/>
              </a:ext>
            </a:extLst>
          </p:cNvPr>
          <p:cNvGraphicFramePr>
            <a:graphicFrameLocks noGrp="1"/>
          </p:cNvGraphicFramePr>
          <p:nvPr/>
        </p:nvGraphicFramePr>
        <p:xfrm>
          <a:off x="2093280" y="341450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35" name="Google Shape;284;p40">
            <a:extLst>
              <a:ext uri="{FF2B5EF4-FFF2-40B4-BE49-F238E27FC236}">
                <a16:creationId xmlns:a16="http://schemas.microsoft.com/office/drawing/2014/main" id="{46D77EC3-1DE4-4553-A89A-CE708EE91FDD}"/>
              </a:ext>
            </a:extLst>
          </p:cNvPr>
          <p:cNvSpPr txBox="1">
            <a:spLocks/>
          </p:cNvSpPr>
          <p:nvPr/>
        </p:nvSpPr>
        <p:spPr>
          <a:xfrm>
            <a:off x="713225" y="3001237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6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/>
              <p:nvPr/>
            </p:nvSpPr>
            <p:spPr>
              <a:xfrm>
                <a:off x="5317114" y="3452968"/>
                <a:ext cx="2023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∗1+6∗1+5∗1=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3452968"/>
                <a:ext cx="2023054" cy="215444"/>
              </a:xfrm>
              <a:prstGeom prst="rect">
                <a:avLst/>
              </a:prstGeom>
              <a:blipFill>
                <a:blip r:embed="rId6"/>
                <a:stretch>
                  <a:fillRect l="-1205" r="-90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284;p40">
            <a:extLst>
              <a:ext uri="{FF2B5EF4-FFF2-40B4-BE49-F238E27FC236}">
                <a16:creationId xmlns:a16="http://schemas.microsoft.com/office/drawing/2014/main" id="{97D109F5-A219-4F78-B88B-43EE632534EC}"/>
              </a:ext>
            </a:extLst>
          </p:cNvPr>
          <p:cNvSpPr txBox="1">
            <a:spLocks/>
          </p:cNvSpPr>
          <p:nvPr/>
        </p:nvSpPr>
        <p:spPr>
          <a:xfrm>
            <a:off x="5460060" y="356145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77206597-60AB-4C04-B5F9-2D1551CB16F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3933489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161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8802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∗1+5∗1+7∗1=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007024" cy="215444"/>
              </a:xfrm>
              <a:prstGeom prst="rect">
                <a:avLst/>
              </a:prstGeom>
              <a:blipFill>
                <a:blip r:embed="rId4"/>
                <a:stretch>
                  <a:fillRect l="-1824" r="-182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2330591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664214" y="23305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13225" y="1917323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5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5317114" y="2369054"/>
                <a:ext cx="2023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∗1+7∗1+6∗1=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2369054"/>
                <a:ext cx="2023054" cy="215444"/>
              </a:xfrm>
              <a:prstGeom prst="rect">
                <a:avLst/>
              </a:prstGeom>
              <a:blipFill>
                <a:blip r:embed="rId5"/>
                <a:stretch>
                  <a:fillRect l="-1205" r="-90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5460060" y="247754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68002A61-CF23-477A-996D-088CD4904E3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2849575"/>
          <a:ext cx="237293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4586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3" name="Tabla 2">
            <a:extLst>
              <a:ext uri="{FF2B5EF4-FFF2-40B4-BE49-F238E27FC236}">
                <a16:creationId xmlns:a16="http://schemas.microsoft.com/office/drawing/2014/main" id="{488F9D05-F0F2-4295-9EBA-73EBF5F4D2B2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341450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4" name="Tabla 2">
            <a:extLst>
              <a:ext uri="{FF2B5EF4-FFF2-40B4-BE49-F238E27FC236}">
                <a16:creationId xmlns:a16="http://schemas.microsoft.com/office/drawing/2014/main" id="{47F2B821-0B07-4BC8-BE0B-9CBF34D3AC2E}"/>
              </a:ext>
            </a:extLst>
          </p:cNvPr>
          <p:cNvGraphicFramePr>
            <a:graphicFrameLocks noGrp="1"/>
          </p:cNvGraphicFramePr>
          <p:nvPr/>
        </p:nvGraphicFramePr>
        <p:xfrm>
          <a:off x="2093280" y="341450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35" name="Google Shape;284;p40">
            <a:extLst>
              <a:ext uri="{FF2B5EF4-FFF2-40B4-BE49-F238E27FC236}">
                <a16:creationId xmlns:a16="http://schemas.microsoft.com/office/drawing/2014/main" id="{46D77EC3-1DE4-4553-A89A-CE708EE91FDD}"/>
              </a:ext>
            </a:extLst>
          </p:cNvPr>
          <p:cNvSpPr txBox="1">
            <a:spLocks/>
          </p:cNvSpPr>
          <p:nvPr/>
        </p:nvSpPr>
        <p:spPr>
          <a:xfrm>
            <a:off x="713225" y="3001237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6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/>
              <p:nvPr/>
            </p:nvSpPr>
            <p:spPr>
              <a:xfrm>
                <a:off x="5317114" y="3452968"/>
                <a:ext cx="2023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∗1+6∗1+5∗1=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3452968"/>
                <a:ext cx="2023054" cy="215444"/>
              </a:xfrm>
              <a:prstGeom prst="rect">
                <a:avLst/>
              </a:prstGeom>
              <a:blipFill>
                <a:blip r:embed="rId6"/>
                <a:stretch>
                  <a:fillRect l="-1205" r="-90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284;p40">
            <a:extLst>
              <a:ext uri="{FF2B5EF4-FFF2-40B4-BE49-F238E27FC236}">
                <a16:creationId xmlns:a16="http://schemas.microsoft.com/office/drawing/2014/main" id="{97D109F5-A219-4F78-B88B-43EE632534EC}"/>
              </a:ext>
            </a:extLst>
          </p:cNvPr>
          <p:cNvSpPr txBox="1">
            <a:spLocks/>
          </p:cNvSpPr>
          <p:nvPr/>
        </p:nvSpPr>
        <p:spPr>
          <a:xfrm>
            <a:off x="5460060" y="356145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77206597-60AB-4C04-B5F9-2D1551CB16F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3933489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AC987A4A-8713-4291-86E2-ED913E3C9BCA}"/>
              </a:ext>
            </a:extLst>
          </p:cNvPr>
          <p:cNvSpPr/>
          <p:nvPr/>
        </p:nvSpPr>
        <p:spPr>
          <a:xfrm>
            <a:off x="6771072" y="194765"/>
            <a:ext cx="237292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44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987A4A-8713-4291-86E2-ED913E3C9BCA}"/>
              </a:ext>
            </a:extLst>
          </p:cNvPr>
          <p:cNvSpPr/>
          <p:nvPr/>
        </p:nvSpPr>
        <p:spPr>
          <a:xfrm>
            <a:off x="6771072" y="194765"/>
            <a:ext cx="237292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603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815803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034236"/>
              </p:ext>
            </p:extLst>
          </p:nvPr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∗−1+5∗5+7∗−1=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blipFill>
                <a:blip r:embed="rId4"/>
                <a:stretch>
                  <a:fillRect l="-1064" r="-106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028525"/>
              </p:ext>
            </p:extLst>
          </p:nvPr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AC987A4A-8713-4291-86E2-ED913E3C9BCA}"/>
              </a:ext>
            </a:extLst>
          </p:cNvPr>
          <p:cNvSpPr/>
          <p:nvPr/>
        </p:nvSpPr>
        <p:spPr>
          <a:xfrm>
            <a:off x="6771072" y="194765"/>
            <a:ext cx="237292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655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75202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∗−1+5∗5+7∗−1=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blipFill>
                <a:blip r:embed="rId4"/>
                <a:stretch>
                  <a:fillRect l="-1064" r="-106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2330591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664214" y="23305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13225" y="1917323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5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5317114" y="2369054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∗−1+7∗5+6∗−1=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2369054"/>
                <a:ext cx="2292359" cy="215444"/>
              </a:xfrm>
              <a:prstGeom prst="rect">
                <a:avLst/>
              </a:prstGeom>
              <a:blipFill>
                <a:blip r:embed="rId5"/>
                <a:stretch>
                  <a:fillRect l="-1064" r="-798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5460060" y="247754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68002A61-CF23-477A-996D-088CD4904E3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2849575"/>
          <a:ext cx="237293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4586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AC987A4A-8713-4291-86E2-ED913E3C9BCA}"/>
              </a:ext>
            </a:extLst>
          </p:cNvPr>
          <p:cNvSpPr/>
          <p:nvPr/>
        </p:nvSpPr>
        <p:spPr>
          <a:xfrm>
            <a:off x="6771072" y="194765"/>
            <a:ext cx="237292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720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71695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∗−1+5∗5+7∗−1=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blipFill>
                <a:blip r:embed="rId4"/>
                <a:stretch>
                  <a:fillRect l="-1064" r="-106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2330591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664214" y="23305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13225" y="1917323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5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5317114" y="2369054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∗−1+7∗5+6∗−1=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2369054"/>
                <a:ext cx="2292359" cy="215444"/>
              </a:xfrm>
              <a:prstGeom prst="rect">
                <a:avLst/>
              </a:prstGeom>
              <a:blipFill>
                <a:blip r:embed="rId5"/>
                <a:stretch>
                  <a:fillRect l="-1064" r="-798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5460060" y="247754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68002A61-CF23-477A-996D-088CD4904E3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2849575"/>
          <a:ext cx="237293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4586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3" name="Tabla 2">
            <a:extLst>
              <a:ext uri="{FF2B5EF4-FFF2-40B4-BE49-F238E27FC236}">
                <a16:creationId xmlns:a16="http://schemas.microsoft.com/office/drawing/2014/main" id="{488F9D05-F0F2-4295-9EBA-73EBF5F4D2B2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341450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4" name="Tabla 2">
            <a:extLst>
              <a:ext uri="{FF2B5EF4-FFF2-40B4-BE49-F238E27FC236}">
                <a16:creationId xmlns:a16="http://schemas.microsoft.com/office/drawing/2014/main" id="{47F2B821-0B07-4BC8-BE0B-9CBF34D3AC2E}"/>
              </a:ext>
            </a:extLst>
          </p:cNvPr>
          <p:cNvGraphicFramePr>
            <a:graphicFrameLocks noGrp="1"/>
          </p:cNvGraphicFramePr>
          <p:nvPr/>
        </p:nvGraphicFramePr>
        <p:xfrm>
          <a:off x="2093280" y="341450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35" name="Google Shape;284;p40">
            <a:extLst>
              <a:ext uri="{FF2B5EF4-FFF2-40B4-BE49-F238E27FC236}">
                <a16:creationId xmlns:a16="http://schemas.microsoft.com/office/drawing/2014/main" id="{46D77EC3-1DE4-4553-A89A-CE708EE91FDD}"/>
              </a:ext>
            </a:extLst>
          </p:cNvPr>
          <p:cNvSpPr txBox="1">
            <a:spLocks/>
          </p:cNvSpPr>
          <p:nvPr/>
        </p:nvSpPr>
        <p:spPr>
          <a:xfrm>
            <a:off x="713225" y="3001237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6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/>
              <p:nvPr/>
            </p:nvSpPr>
            <p:spPr>
              <a:xfrm>
                <a:off x="5317114" y="3452968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∗−1+6∗5+5∗−1=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3452968"/>
                <a:ext cx="2292359" cy="215444"/>
              </a:xfrm>
              <a:prstGeom prst="rect">
                <a:avLst/>
              </a:prstGeom>
              <a:blipFill>
                <a:blip r:embed="rId6"/>
                <a:stretch>
                  <a:fillRect l="-1064" r="-798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284;p40">
            <a:extLst>
              <a:ext uri="{FF2B5EF4-FFF2-40B4-BE49-F238E27FC236}">
                <a16:creationId xmlns:a16="http://schemas.microsoft.com/office/drawing/2014/main" id="{97D109F5-A219-4F78-B88B-43EE632534EC}"/>
              </a:ext>
            </a:extLst>
          </p:cNvPr>
          <p:cNvSpPr txBox="1">
            <a:spLocks/>
          </p:cNvSpPr>
          <p:nvPr/>
        </p:nvSpPr>
        <p:spPr>
          <a:xfrm>
            <a:off x="5460060" y="356145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77206597-60AB-4C04-B5F9-2D1551CB16F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3933489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AC987A4A-8713-4291-86E2-ED913E3C9BCA}"/>
              </a:ext>
            </a:extLst>
          </p:cNvPr>
          <p:cNvSpPr/>
          <p:nvPr/>
        </p:nvSpPr>
        <p:spPr>
          <a:xfrm>
            <a:off x="6771072" y="194765"/>
            <a:ext cx="237292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3167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Our vectors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87608-EA3E-427D-92D1-C3622236D6EA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1433337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A03DC378-BD35-463D-9371-CDEFCC53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08976"/>
              </p:ext>
            </p:extLst>
          </p:nvPr>
        </p:nvGraphicFramePr>
        <p:xfrm>
          <a:off x="1225982" y="1433337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865E40D-32FB-467A-8CBC-427A2A608E51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4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3" name="Tabla 2">
            <a:extLst>
              <a:ext uri="{FF2B5EF4-FFF2-40B4-BE49-F238E27FC236}">
                <a16:creationId xmlns:a16="http://schemas.microsoft.com/office/drawing/2014/main" id="{6B289A9D-84A0-4A56-A660-2A3F1503BB62}"/>
              </a:ext>
            </a:extLst>
          </p:cNvPr>
          <p:cNvGraphicFramePr>
            <a:graphicFrameLocks noGrp="1"/>
          </p:cNvGraphicFramePr>
          <p:nvPr/>
        </p:nvGraphicFramePr>
        <p:xfrm>
          <a:off x="7648317" y="449489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01E71E98-8174-4115-921B-019F300475C1}"/>
              </a:ext>
            </a:extLst>
          </p:cNvPr>
          <p:cNvSpPr txBox="1">
            <a:spLocks/>
          </p:cNvSpPr>
          <p:nvPr/>
        </p:nvSpPr>
        <p:spPr>
          <a:xfrm>
            <a:off x="6881627" y="449489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/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∗−1+5∗5+7∗−1=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31705FC-E74D-43F1-A70E-E2E3FBCB0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21" y="1235901"/>
                <a:ext cx="2292359" cy="215444"/>
              </a:xfrm>
              <a:prstGeom prst="rect">
                <a:avLst/>
              </a:prstGeom>
              <a:blipFill>
                <a:blip r:embed="rId4"/>
                <a:stretch>
                  <a:fillRect l="-1064" r="-1064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04E1A4CA-3A27-41C5-AC85-A4987F0243F5}"/>
              </a:ext>
            </a:extLst>
          </p:cNvPr>
          <p:cNvSpPr txBox="1">
            <a:spLocks/>
          </p:cNvSpPr>
          <p:nvPr/>
        </p:nvSpPr>
        <p:spPr>
          <a:xfrm>
            <a:off x="5460416" y="133111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7" name="Tabla 2">
            <a:extLst>
              <a:ext uri="{FF2B5EF4-FFF2-40B4-BE49-F238E27FC236}">
                <a16:creationId xmlns:a16="http://schemas.microsoft.com/office/drawing/2014/main" id="{5C5080D4-43A4-40AD-9552-31E0154CF185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2330591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2">
            <a:extLst>
              <a:ext uri="{FF2B5EF4-FFF2-40B4-BE49-F238E27FC236}">
                <a16:creationId xmlns:a16="http://schemas.microsoft.com/office/drawing/2014/main" id="{26536EE4-269E-4451-A50E-A95AB7DB9FFD}"/>
              </a:ext>
            </a:extLst>
          </p:cNvPr>
          <p:cNvGraphicFramePr>
            <a:graphicFrameLocks noGrp="1"/>
          </p:cNvGraphicFramePr>
          <p:nvPr/>
        </p:nvGraphicFramePr>
        <p:xfrm>
          <a:off x="1664214" y="2330591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C453CCC1-85D8-4FE5-93D7-4ADA6718F9FD}"/>
              </a:ext>
            </a:extLst>
          </p:cNvPr>
          <p:cNvSpPr txBox="1">
            <a:spLocks/>
          </p:cNvSpPr>
          <p:nvPr/>
        </p:nvSpPr>
        <p:spPr>
          <a:xfrm>
            <a:off x="713225" y="1917323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5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/>
              <p:nvPr/>
            </p:nvSpPr>
            <p:spPr>
              <a:xfrm>
                <a:off x="5317114" y="2369054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∗−1+7∗5+6∗−1=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F75D6BF-2040-4792-876A-2BAFB108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2369054"/>
                <a:ext cx="2292359" cy="215444"/>
              </a:xfrm>
              <a:prstGeom prst="rect">
                <a:avLst/>
              </a:prstGeom>
              <a:blipFill>
                <a:blip r:embed="rId5"/>
                <a:stretch>
                  <a:fillRect l="-1064" r="-798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59875604-F9C5-4ED5-A2FF-97A91E59BB8F}"/>
              </a:ext>
            </a:extLst>
          </p:cNvPr>
          <p:cNvSpPr txBox="1">
            <a:spLocks/>
          </p:cNvSpPr>
          <p:nvPr/>
        </p:nvSpPr>
        <p:spPr>
          <a:xfrm>
            <a:off x="5460060" y="2477542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1" name="Tabla 2">
            <a:extLst>
              <a:ext uri="{FF2B5EF4-FFF2-40B4-BE49-F238E27FC236}">
                <a16:creationId xmlns:a16="http://schemas.microsoft.com/office/drawing/2014/main" id="{A60CE3A0-4856-44BD-B685-07A9A00B1AE3}"/>
              </a:ext>
            </a:extLst>
          </p:cNvPr>
          <p:cNvGraphicFramePr>
            <a:graphicFrameLocks noGrp="1"/>
          </p:cNvGraphicFramePr>
          <p:nvPr/>
        </p:nvGraphicFramePr>
        <p:xfrm>
          <a:off x="5486729" y="1686604"/>
          <a:ext cx="1826916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56729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56729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2" name="Tabla 2">
            <a:extLst>
              <a:ext uri="{FF2B5EF4-FFF2-40B4-BE49-F238E27FC236}">
                <a16:creationId xmlns:a16="http://schemas.microsoft.com/office/drawing/2014/main" id="{68002A61-CF23-477A-996D-088CD4904E3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2849575"/>
          <a:ext cx="237293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74586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474586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3" name="Tabla 2">
            <a:extLst>
              <a:ext uri="{FF2B5EF4-FFF2-40B4-BE49-F238E27FC236}">
                <a16:creationId xmlns:a16="http://schemas.microsoft.com/office/drawing/2014/main" id="{488F9D05-F0F2-4295-9EBA-73EBF5F4D2B2}"/>
              </a:ext>
            </a:extLst>
          </p:cNvPr>
          <p:cNvGraphicFramePr>
            <a:graphicFrameLocks noGrp="1"/>
          </p:cNvGraphicFramePr>
          <p:nvPr/>
        </p:nvGraphicFramePr>
        <p:xfrm>
          <a:off x="788526" y="341450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34" name="Tabla 2">
            <a:extLst>
              <a:ext uri="{FF2B5EF4-FFF2-40B4-BE49-F238E27FC236}">
                <a16:creationId xmlns:a16="http://schemas.microsoft.com/office/drawing/2014/main" id="{47F2B821-0B07-4BC8-BE0B-9CBF34D3AC2E}"/>
              </a:ext>
            </a:extLst>
          </p:cNvPr>
          <p:cNvGraphicFramePr>
            <a:graphicFrameLocks noGrp="1"/>
          </p:cNvGraphicFramePr>
          <p:nvPr/>
        </p:nvGraphicFramePr>
        <p:xfrm>
          <a:off x="2093280" y="341450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35" name="Google Shape;284;p40">
            <a:extLst>
              <a:ext uri="{FF2B5EF4-FFF2-40B4-BE49-F238E27FC236}">
                <a16:creationId xmlns:a16="http://schemas.microsoft.com/office/drawing/2014/main" id="{46D77EC3-1DE4-4553-A89A-CE708EE91FDD}"/>
              </a:ext>
            </a:extLst>
          </p:cNvPr>
          <p:cNvSpPr txBox="1">
            <a:spLocks/>
          </p:cNvSpPr>
          <p:nvPr/>
        </p:nvSpPr>
        <p:spPr>
          <a:xfrm>
            <a:off x="713225" y="3001237"/>
            <a:ext cx="1224524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Iteration 6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/>
              <p:nvPr/>
            </p:nvSpPr>
            <p:spPr>
              <a:xfrm>
                <a:off x="5317114" y="3452968"/>
                <a:ext cx="2292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∗−1+6∗5+5∗−1=</m:t>
                      </m:r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s-ES" b="1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1D6D1B-2290-45F6-9718-DF6B771C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114" y="3452968"/>
                <a:ext cx="2292359" cy="215444"/>
              </a:xfrm>
              <a:prstGeom prst="rect">
                <a:avLst/>
              </a:prstGeom>
              <a:blipFill>
                <a:blip r:embed="rId6"/>
                <a:stretch>
                  <a:fillRect l="-1064" r="-798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284;p40">
            <a:extLst>
              <a:ext uri="{FF2B5EF4-FFF2-40B4-BE49-F238E27FC236}">
                <a16:creationId xmlns:a16="http://schemas.microsoft.com/office/drawing/2014/main" id="{97D109F5-A219-4F78-B88B-43EE632534EC}"/>
              </a:ext>
            </a:extLst>
          </p:cNvPr>
          <p:cNvSpPr txBox="1">
            <a:spLocks/>
          </p:cNvSpPr>
          <p:nvPr/>
        </p:nvSpPr>
        <p:spPr>
          <a:xfrm>
            <a:off x="5460060" y="3561456"/>
            <a:ext cx="1879542" cy="36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Output vector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8" name="Tabla 2">
            <a:extLst>
              <a:ext uri="{FF2B5EF4-FFF2-40B4-BE49-F238E27FC236}">
                <a16:creationId xmlns:a16="http://schemas.microsoft.com/office/drawing/2014/main" id="{77206597-60AB-4C04-B5F9-2D1551CB16FA}"/>
              </a:ext>
            </a:extLst>
          </p:cNvPr>
          <p:cNvGraphicFramePr>
            <a:graphicFrameLocks noGrp="1"/>
          </p:cNvGraphicFramePr>
          <p:nvPr/>
        </p:nvGraphicFramePr>
        <p:xfrm>
          <a:off x="5213366" y="3933489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AC987A4A-8713-4291-86E2-ED913E3C9BCA}"/>
              </a:ext>
            </a:extLst>
          </p:cNvPr>
          <p:cNvSpPr/>
          <p:nvPr/>
        </p:nvSpPr>
        <p:spPr>
          <a:xfrm>
            <a:off x="6771072" y="194765"/>
            <a:ext cx="237292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5" name="Tabla 2">
            <a:extLst>
              <a:ext uri="{FF2B5EF4-FFF2-40B4-BE49-F238E27FC236}">
                <a16:creationId xmlns:a16="http://schemas.microsoft.com/office/drawing/2014/main" id="{ED96644E-9A21-418B-9671-C8DCED378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74283"/>
              </p:ext>
            </p:extLst>
          </p:nvPr>
        </p:nvGraphicFramePr>
        <p:xfrm>
          <a:off x="5213366" y="4367109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288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70813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2725323" y="1708913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04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You Need a Better Data Management Solution – TDAN.com">
            <a:extLst>
              <a:ext uri="{FF2B5EF4-FFF2-40B4-BE49-F238E27FC236}">
                <a16:creationId xmlns:a16="http://schemas.microsoft.com/office/drawing/2014/main" id="{796DA26A-C8E3-4598-8E37-99DB8637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25" y="1161228"/>
            <a:ext cx="6269549" cy="29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FD5D297-CDE5-4DED-9BA9-E75FF1C59309}"/>
              </a:ext>
            </a:extLst>
          </p:cNvPr>
          <p:cNvSpPr/>
          <p:nvPr/>
        </p:nvSpPr>
        <p:spPr>
          <a:xfrm>
            <a:off x="4524934" y="1703433"/>
            <a:ext cx="3181839" cy="6027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DCDB6AF-0122-4913-BD66-988F3A8160E6}"/>
              </a:ext>
            </a:extLst>
          </p:cNvPr>
          <p:cNvCxnSpPr>
            <a:cxnSpLocks/>
          </p:cNvCxnSpPr>
          <p:nvPr/>
        </p:nvCxnSpPr>
        <p:spPr>
          <a:xfrm flipH="1">
            <a:off x="7651376" y="1257300"/>
            <a:ext cx="322730" cy="44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61;p52">
            <a:extLst>
              <a:ext uri="{FF2B5EF4-FFF2-40B4-BE49-F238E27FC236}">
                <a16:creationId xmlns:a16="http://schemas.microsoft.com/office/drawing/2014/main" id="{0EA3EDC1-B03A-410C-96EE-739CAF696ACC}"/>
              </a:ext>
            </a:extLst>
          </p:cNvPr>
          <p:cNvSpPr txBox="1">
            <a:spLocks/>
          </p:cNvSpPr>
          <p:nvPr/>
        </p:nvSpPr>
        <p:spPr>
          <a:xfrm>
            <a:off x="7706773" y="802896"/>
            <a:ext cx="887119" cy="542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Montserrat" panose="00000500000000000000" pitchFamily="2" charset="0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1897543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2725323" y="1708913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81843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8453CAC7-66C4-4182-A0BC-8C75EB80C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03588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631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8453CAC7-66C4-4182-A0BC-8C75EB80CBFE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736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56031"/>
              </p:ext>
            </p:extLst>
          </p:nvPr>
        </p:nvGraphicFramePr>
        <p:xfrm>
          <a:off x="1156356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B87BFABC-153F-43DB-A88F-64F43A866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67041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357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/>
        </p:nvGraphicFramePr>
        <p:xfrm>
          <a:off x="1156356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B87BFABC-153F-43DB-A88F-64F43A866FE7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405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55373"/>
              </p:ext>
            </p:extLst>
          </p:nvPr>
        </p:nvGraphicFramePr>
        <p:xfrm>
          <a:off x="1592454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B647CCF1-D119-4F71-8963-25B6B531DF45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5" name="Tabla 10">
            <a:extLst>
              <a:ext uri="{FF2B5EF4-FFF2-40B4-BE49-F238E27FC236}">
                <a16:creationId xmlns:a16="http://schemas.microsoft.com/office/drawing/2014/main" id="{63CFC305-A872-4FD7-918D-0C03A8970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26230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356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/>
        </p:nvGraphicFramePr>
        <p:xfrm>
          <a:off x="1592454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B647CCF1-D119-4F71-8963-25B6B531DF45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5" name="Tabla 10">
            <a:extLst>
              <a:ext uri="{FF2B5EF4-FFF2-40B4-BE49-F238E27FC236}">
                <a16:creationId xmlns:a16="http://schemas.microsoft.com/office/drawing/2014/main" id="{63CFC305-A872-4FD7-918D-0C03A8970D45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72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1594"/>
              </p:ext>
            </p:extLst>
          </p:nvPr>
        </p:nvGraphicFramePr>
        <p:xfrm>
          <a:off x="2014484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82447409-62A0-4CB3-905D-474825092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365790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080B544-A677-450F-8CDD-2461F53C25BE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280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226197"/>
              </p:ext>
            </p:extLst>
          </p:nvPr>
        </p:nvGraphicFramePr>
        <p:xfrm>
          <a:off x="2464650" y="170219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260FFB77-31DE-4984-95C3-C53CBF8652FD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4" name="Tabla 10">
            <a:extLst>
              <a:ext uri="{FF2B5EF4-FFF2-40B4-BE49-F238E27FC236}">
                <a16:creationId xmlns:a16="http://schemas.microsoft.com/office/drawing/2014/main" id="{96310621-C505-49D1-A42D-16424EB35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40941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175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711807"/>
              </p:ext>
            </p:extLst>
          </p:nvPr>
        </p:nvGraphicFramePr>
        <p:xfrm>
          <a:off x="720257" y="2067952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18B2CD86-4E78-4615-AA96-D20C2DC271C9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4" name="Tabla 10">
            <a:extLst>
              <a:ext uri="{FF2B5EF4-FFF2-40B4-BE49-F238E27FC236}">
                <a16:creationId xmlns:a16="http://schemas.microsoft.com/office/drawing/2014/main" id="{7C4898D5-CA9A-4D38-B3AC-1BC1A3C4F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3643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1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– Day 2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3242109" y="1803892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4"/>
          </p:nvPr>
        </p:nvSpPr>
        <p:spPr>
          <a:xfrm>
            <a:off x="3242109" y="2116067"/>
            <a:ext cx="270953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convolution and what does it look like, mathematical approach and more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19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935386"/>
              </p:ext>
            </p:extLst>
          </p:nvPr>
        </p:nvGraphicFramePr>
        <p:xfrm>
          <a:off x="1163388" y="2067952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4" name="Tabla 10">
            <a:extLst>
              <a:ext uri="{FF2B5EF4-FFF2-40B4-BE49-F238E27FC236}">
                <a16:creationId xmlns:a16="http://schemas.microsoft.com/office/drawing/2014/main" id="{5CFB800A-D643-4B68-B49B-F5D0A47ED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33056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462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48170"/>
              </p:ext>
            </p:extLst>
          </p:nvPr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99032"/>
              </p:ext>
            </p:extLst>
          </p:nvPr>
        </p:nvGraphicFramePr>
        <p:xfrm>
          <a:off x="2450588" y="3179303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5" name="Tabla 10">
            <a:extLst>
              <a:ext uri="{FF2B5EF4-FFF2-40B4-BE49-F238E27FC236}">
                <a16:creationId xmlns:a16="http://schemas.microsoft.com/office/drawing/2014/main" id="{5D2EAD58-4672-487D-A33F-D0B4A1F56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271991"/>
              </p:ext>
            </p:extLst>
          </p:nvPr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653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Just adding 1 dimension for binary or single color!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8B2A76C-3C5D-4E1F-8094-1A9FCBB6A6A6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1702190"/>
          <a:ext cx="3048003" cy="25958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154341383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09013549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361720684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439297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2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15099"/>
                  </a:ext>
                </a:extLst>
              </a:tr>
            </a:tbl>
          </a:graphicData>
        </a:graphic>
      </p:graphicFrame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F2E52FA5-AB6D-468C-8B4C-1C019131EDD4}"/>
              </a:ext>
            </a:extLst>
          </p:cNvPr>
          <p:cNvGraphicFramePr>
            <a:graphicFrameLocks noGrp="1"/>
          </p:cNvGraphicFramePr>
          <p:nvPr/>
        </p:nvGraphicFramePr>
        <p:xfrm>
          <a:off x="7702062" y="329747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solidFill>
                      <a:srgbClr val="9580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08119EEA-E449-41E6-B1DC-8C08EA5CE581}"/>
              </a:ext>
            </a:extLst>
          </p:cNvPr>
          <p:cNvSpPr txBox="1">
            <a:spLocks/>
          </p:cNvSpPr>
          <p:nvPr/>
        </p:nvSpPr>
        <p:spPr>
          <a:xfrm>
            <a:off x="6825356" y="703547"/>
            <a:ext cx="76669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Kernel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FFE84D9-35A5-4039-9462-BAC9812A0111}"/>
              </a:ext>
            </a:extLst>
          </p:cNvPr>
          <p:cNvGraphicFramePr>
            <a:graphicFrameLocks noGrp="1"/>
          </p:cNvGraphicFramePr>
          <p:nvPr/>
        </p:nvGraphicFramePr>
        <p:xfrm>
          <a:off x="2450588" y="3179303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5" name="Tabla 10">
            <a:extLst>
              <a:ext uri="{FF2B5EF4-FFF2-40B4-BE49-F238E27FC236}">
                <a16:creationId xmlns:a16="http://schemas.microsoft.com/office/drawing/2014/main" id="{5D2EAD58-4672-487D-A33F-D0B4A1F5628C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073030"/>
          <a:ext cx="2942215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588443">
                  <a:extLst>
                    <a:ext uri="{9D8B030D-6E8A-4147-A177-3AD203B41FA5}">
                      <a16:colId xmlns:a16="http://schemas.microsoft.com/office/drawing/2014/main" val="1225556766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489038731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589996753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889280087"/>
                    </a:ext>
                  </a:extLst>
                </a:gridCol>
                <a:gridCol w="588443">
                  <a:extLst>
                    <a:ext uri="{9D8B030D-6E8A-4147-A177-3AD203B41FA5}">
                      <a16:colId xmlns:a16="http://schemas.microsoft.com/office/drawing/2014/main" val="32184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0.33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0.11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15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-0.11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8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...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616116"/>
                  </a:ext>
                </a:extLst>
              </a:tr>
            </a:tbl>
          </a:graphicData>
        </a:graphic>
      </p:graphicFrame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0F49393F-5EB7-4244-A7A4-BFAD01710BE0}"/>
              </a:ext>
            </a:extLst>
          </p:cNvPr>
          <p:cNvSpPr txBox="1">
            <a:spLocks/>
          </p:cNvSpPr>
          <p:nvPr/>
        </p:nvSpPr>
        <p:spPr>
          <a:xfrm>
            <a:off x="1930569" y="4343400"/>
            <a:ext cx="613313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(7, 7)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9C4F7B11-ADBF-44B8-B182-D14D020EAB96}"/>
              </a:ext>
            </a:extLst>
          </p:cNvPr>
          <p:cNvSpPr txBox="1">
            <a:spLocks/>
          </p:cNvSpPr>
          <p:nvPr/>
        </p:nvSpPr>
        <p:spPr>
          <a:xfrm>
            <a:off x="5723185" y="3880854"/>
            <a:ext cx="639844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(5, 5)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25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Convolution – Sobel filters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EC8B5B1D-8EA4-4EC1-A762-B3A0D2F0C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79804"/>
              </p:ext>
            </p:extLst>
          </p:nvPr>
        </p:nvGraphicFramePr>
        <p:xfrm>
          <a:off x="2585456" y="196794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14" name="Tabla 3">
            <a:extLst>
              <a:ext uri="{FF2B5EF4-FFF2-40B4-BE49-F238E27FC236}">
                <a16:creationId xmlns:a16="http://schemas.microsoft.com/office/drawing/2014/main" id="{3EE7546C-604F-4152-97AD-CF5E56330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41717"/>
              </p:ext>
            </p:extLst>
          </p:nvPr>
        </p:nvGraphicFramePr>
        <p:xfrm>
          <a:off x="4859150" y="196794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4008E509-37BC-4B5A-A7E6-180395E1F704}"/>
              </a:ext>
            </a:extLst>
          </p:cNvPr>
          <p:cNvSpPr txBox="1">
            <a:spLocks/>
          </p:cNvSpPr>
          <p:nvPr/>
        </p:nvSpPr>
        <p:spPr>
          <a:xfrm>
            <a:off x="3011422" y="306137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190D7EA3-3FDC-4B9C-A963-73712D7E016D}"/>
              </a:ext>
            </a:extLst>
          </p:cNvPr>
          <p:cNvSpPr txBox="1">
            <a:spLocks/>
          </p:cNvSpPr>
          <p:nvPr/>
        </p:nvSpPr>
        <p:spPr>
          <a:xfrm>
            <a:off x="5290288" y="306137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84690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Convolution – Sobel filters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7" name="Picture 2" descr="OpenCV: Image Gradients">
            <a:extLst>
              <a:ext uri="{FF2B5EF4-FFF2-40B4-BE49-F238E27FC236}">
                <a16:creationId xmlns:a16="http://schemas.microsoft.com/office/drawing/2014/main" id="{92A56EDD-3A6F-4614-8D1D-CEB7E3C85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50000" b="50228"/>
          <a:stretch/>
        </p:blipFill>
        <p:spPr bwMode="auto">
          <a:xfrm>
            <a:off x="376518" y="1708761"/>
            <a:ext cx="2245659" cy="24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251B92C9-1604-4AF9-836E-F8FEEAFA4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52856"/>
              </p:ext>
            </p:extLst>
          </p:nvPr>
        </p:nvGraphicFramePr>
        <p:xfrm>
          <a:off x="7018758" y="358962"/>
          <a:ext cx="870439" cy="734919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90351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290044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290044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C9201577-3865-4B13-9CD5-9FF43FA8D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42884"/>
              </p:ext>
            </p:extLst>
          </p:nvPr>
        </p:nvGraphicFramePr>
        <p:xfrm>
          <a:off x="8208539" y="358962"/>
          <a:ext cx="875610" cy="734919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92076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291767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291767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1066F440-9A51-4C50-9808-6E39432985E6}"/>
              </a:ext>
            </a:extLst>
          </p:cNvPr>
          <p:cNvSpPr txBox="1">
            <a:spLocks/>
          </p:cNvSpPr>
          <p:nvPr/>
        </p:nvSpPr>
        <p:spPr>
          <a:xfrm>
            <a:off x="7231741" y="1017725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53CCB28D-F045-44FE-9DE4-30C026E0CDC2}"/>
              </a:ext>
            </a:extLst>
          </p:cNvPr>
          <p:cNvSpPr txBox="1">
            <a:spLocks/>
          </p:cNvSpPr>
          <p:nvPr/>
        </p:nvSpPr>
        <p:spPr>
          <a:xfrm>
            <a:off x="8424108" y="1017725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30404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Convolution – Sobel filters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050" name="Picture 2" descr="OpenCV: Image Gradients">
            <a:extLst>
              <a:ext uri="{FF2B5EF4-FFF2-40B4-BE49-F238E27FC236}">
                <a16:creationId xmlns:a16="http://schemas.microsoft.com/office/drawing/2014/main" id="{2EB09A3C-5DE0-454E-9F6E-E90CB22A8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50000" b="50228"/>
          <a:stretch/>
        </p:blipFill>
        <p:spPr bwMode="auto">
          <a:xfrm>
            <a:off x="376518" y="1708761"/>
            <a:ext cx="2245659" cy="24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485F3BA-D1AE-46B0-A018-0782A4ED561A}"/>
              </a:ext>
            </a:extLst>
          </p:cNvPr>
          <p:cNvCxnSpPr>
            <a:cxnSpLocks/>
          </p:cNvCxnSpPr>
          <p:nvPr/>
        </p:nvCxnSpPr>
        <p:spPr>
          <a:xfrm>
            <a:off x="2698724" y="2990005"/>
            <a:ext cx="1247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120CCE29-B8F6-400F-A1D0-1759787C8DF9}"/>
              </a:ext>
            </a:extLst>
          </p:cNvPr>
          <p:cNvSpPr txBox="1">
            <a:spLocks/>
          </p:cNvSpPr>
          <p:nvPr/>
        </p:nvSpPr>
        <p:spPr>
          <a:xfrm>
            <a:off x="2622178" y="2571750"/>
            <a:ext cx="156658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Sobel operator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2" name="Tabla 3">
            <a:extLst>
              <a:ext uri="{FF2B5EF4-FFF2-40B4-BE49-F238E27FC236}">
                <a16:creationId xmlns:a16="http://schemas.microsoft.com/office/drawing/2014/main" id="{73A9121C-E007-4619-9D74-10FA89D19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32343"/>
              </p:ext>
            </p:extLst>
          </p:nvPr>
        </p:nvGraphicFramePr>
        <p:xfrm>
          <a:off x="7018758" y="358962"/>
          <a:ext cx="870439" cy="734919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90351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290044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290044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6F7EE296-F33B-4898-8F83-281E3067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019458"/>
              </p:ext>
            </p:extLst>
          </p:nvPr>
        </p:nvGraphicFramePr>
        <p:xfrm>
          <a:off x="8208539" y="358962"/>
          <a:ext cx="875610" cy="734919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92076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291767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291767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45B0BB48-D2FF-447B-9C7F-D5A1B3239B29}"/>
              </a:ext>
            </a:extLst>
          </p:cNvPr>
          <p:cNvSpPr txBox="1">
            <a:spLocks/>
          </p:cNvSpPr>
          <p:nvPr/>
        </p:nvSpPr>
        <p:spPr>
          <a:xfrm>
            <a:off x="7231741" y="1017725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AD05DED9-424D-46FF-96DA-D98C528AEECB}"/>
              </a:ext>
            </a:extLst>
          </p:cNvPr>
          <p:cNvSpPr txBox="1">
            <a:spLocks/>
          </p:cNvSpPr>
          <p:nvPr/>
        </p:nvSpPr>
        <p:spPr>
          <a:xfrm>
            <a:off x="8424108" y="1017725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19905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Convolution – Sobel filters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B4E5059B-DA31-4A99-AD2B-53C9F2B5AB94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072200" cy="5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050" name="Picture 2" descr="OpenCV: Image Gradients">
            <a:extLst>
              <a:ext uri="{FF2B5EF4-FFF2-40B4-BE49-F238E27FC236}">
                <a16:creationId xmlns:a16="http://schemas.microsoft.com/office/drawing/2014/main" id="{2EB09A3C-5DE0-454E-9F6E-E90CB22A8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50000" b="50228"/>
          <a:stretch/>
        </p:blipFill>
        <p:spPr bwMode="auto">
          <a:xfrm>
            <a:off x="376518" y="1708761"/>
            <a:ext cx="2245659" cy="24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penCV: Image Gradients">
            <a:extLst>
              <a:ext uri="{FF2B5EF4-FFF2-40B4-BE49-F238E27FC236}">
                <a16:creationId xmlns:a16="http://schemas.microsoft.com/office/drawing/2014/main" id="{A32EEACD-BCAE-41D5-8909-B27F6D5A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40"/>
          <a:stretch/>
        </p:blipFill>
        <p:spPr bwMode="auto">
          <a:xfrm>
            <a:off x="4063647" y="1708761"/>
            <a:ext cx="4468512" cy="24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485F3BA-D1AE-46B0-A018-0782A4ED561A}"/>
              </a:ext>
            </a:extLst>
          </p:cNvPr>
          <p:cNvCxnSpPr>
            <a:cxnSpLocks/>
          </p:cNvCxnSpPr>
          <p:nvPr/>
        </p:nvCxnSpPr>
        <p:spPr>
          <a:xfrm>
            <a:off x="2698724" y="2990005"/>
            <a:ext cx="1247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5CC59FC9-C3F4-4807-99EB-05BEF40DE125}"/>
              </a:ext>
            </a:extLst>
          </p:cNvPr>
          <p:cNvSpPr txBox="1">
            <a:spLocks/>
          </p:cNvSpPr>
          <p:nvPr/>
        </p:nvSpPr>
        <p:spPr>
          <a:xfrm>
            <a:off x="2622178" y="2571750"/>
            <a:ext cx="156658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Sobel operator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10" name="Tabla 3">
            <a:extLst>
              <a:ext uri="{FF2B5EF4-FFF2-40B4-BE49-F238E27FC236}">
                <a16:creationId xmlns:a16="http://schemas.microsoft.com/office/drawing/2014/main" id="{CB5D2736-4E9A-425C-9A52-FB7F4509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132343"/>
              </p:ext>
            </p:extLst>
          </p:nvPr>
        </p:nvGraphicFramePr>
        <p:xfrm>
          <a:off x="7018758" y="358962"/>
          <a:ext cx="870439" cy="734919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90351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290044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290044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11" name="Tabla 3">
            <a:extLst>
              <a:ext uri="{FF2B5EF4-FFF2-40B4-BE49-F238E27FC236}">
                <a16:creationId xmlns:a16="http://schemas.microsoft.com/office/drawing/2014/main" id="{E066B7B1-DE39-42CB-AD25-7B56B4B50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019458"/>
              </p:ext>
            </p:extLst>
          </p:nvPr>
        </p:nvGraphicFramePr>
        <p:xfrm>
          <a:off x="8208539" y="358962"/>
          <a:ext cx="875610" cy="734919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292076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291767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291767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24497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90021A90-6EC8-412C-A8E0-AEF6FF8C6BF5}"/>
              </a:ext>
            </a:extLst>
          </p:cNvPr>
          <p:cNvSpPr txBox="1">
            <a:spLocks/>
          </p:cNvSpPr>
          <p:nvPr/>
        </p:nvSpPr>
        <p:spPr>
          <a:xfrm>
            <a:off x="7231741" y="1017725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610070E4-694F-4C53-B77E-170752B8DABF}"/>
              </a:ext>
            </a:extLst>
          </p:cNvPr>
          <p:cNvSpPr txBox="1">
            <a:spLocks/>
          </p:cNvSpPr>
          <p:nvPr/>
        </p:nvSpPr>
        <p:spPr>
          <a:xfrm>
            <a:off x="8424108" y="1017725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DBC7CA-BD5E-4A4E-A1A0-E827358640C4}"/>
              </a:ext>
            </a:extLst>
          </p:cNvPr>
          <p:cNvSpPr txBox="1"/>
          <p:nvPr/>
        </p:nvSpPr>
        <p:spPr>
          <a:xfrm>
            <a:off x="5396424" y="4640627"/>
            <a:ext cx="281211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dirty="0">
                <a:hlinkClick r:id="rId5"/>
              </a:rPr>
              <a:t>https://docs.opencv.org/3.4/d2/d2c/tutorial_sobel_derivatives.html</a:t>
            </a:r>
            <a:r>
              <a:rPr lang="es-E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447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714550" y="1669904"/>
            <a:ext cx="371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440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998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9E2C18-928D-4EE5-A420-5B64F6951497}"/>
              </a:ext>
            </a:extLst>
          </p:cNvPr>
          <p:cNvSpPr/>
          <p:nvPr/>
        </p:nvSpPr>
        <p:spPr>
          <a:xfrm>
            <a:off x="4494628" y="1371953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FF20CD-9E20-441B-A9F3-D8C689E92C1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9206" y="1679730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89DA3047-ACB4-410B-847E-218AC16F370E}"/>
              </a:ext>
            </a:extLst>
          </p:cNvPr>
          <p:cNvSpPr txBox="1">
            <a:spLocks/>
          </p:cNvSpPr>
          <p:nvPr/>
        </p:nvSpPr>
        <p:spPr>
          <a:xfrm>
            <a:off x="3523852" y="2021257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</p:spTree>
    <p:extLst>
      <p:ext uri="{BB962C8B-B14F-4D97-AF65-F5344CB8AC3E}">
        <p14:creationId xmlns:p14="http://schemas.microsoft.com/office/powerpoint/2010/main" val="359408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– Day 2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1703287" y="1541594"/>
            <a:ext cx="2555678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Signals/Vectors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2;p38">
            <a:extLst>
              <a:ext uri="{FF2B5EF4-FFF2-40B4-BE49-F238E27FC236}">
                <a16:creationId xmlns:a16="http://schemas.microsoft.com/office/drawing/2014/main" id="{BAB1519B-DC0D-4C99-A86E-77593D06C6CC}"/>
              </a:ext>
            </a:extLst>
          </p:cNvPr>
          <p:cNvSpPr txBox="1">
            <a:spLocks/>
          </p:cNvSpPr>
          <p:nvPr/>
        </p:nvSpPr>
        <p:spPr>
          <a:xfrm>
            <a:off x="2065667" y="2658897"/>
            <a:ext cx="1833946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err="1"/>
              <a:t>Convolution</a:t>
            </a:r>
            <a:endParaRPr lang="es-ES"/>
          </a:p>
        </p:txBody>
      </p:sp>
      <p:sp>
        <p:nvSpPr>
          <p:cNvPr id="12" name="Google Shape;262;p38">
            <a:extLst>
              <a:ext uri="{FF2B5EF4-FFF2-40B4-BE49-F238E27FC236}">
                <a16:creationId xmlns:a16="http://schemas.microsoft.com/office/drawing/2014/main" id="{6AB307F0-9367-4BF6-928B-ED436A2C7577}"/>
              </a:ext>
            </a:extLst>
          </p:cNvPr>
          <p:cNvSpPr txBox="1">
            <a:spLocks/>
          </p:cNvSpPr>
          <p:nvPr/>
        </p:nvSpPr>
        <p:spPr>
          <a:xfrm>
            <a:off x="5038235" y="1543982"/>
            <a:ext cx="1273126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err="1"/>
              <a:t>Images</a:t>
            </a:r>
            <a:endParaRPr lang="es-ES"/>
          </a:p>
        </p:txBody>
      </p:sp>
      <p:sp>
        <p:nvSpPr>
          <p:cNvPr id="14" name="Google Shape;262;p38">
            <a:extLst>
              <a:ext uri="{FF2B5EF4-FFF2-40B4-BE49-F238E27FC236}">
                <a16:creationId xmlns:a16="http://schemas.microsoft.com/office/drawing/2014/main" id="{0047A472-1635-4689-BA6E-48EADA52E45A}"/>
              </a:ext>
            </a:extLst>
          </p:cNvPr>
          <p:cNvSpPr txBox="1">
            <a:spLocks/>
          </p:cNvSpPr>
          <p:nvPr/>
        </p:nvSpPr>
        <p:spPr>
          <a:xfrm>
            <a:off x="4766704" y="2658897"/>
            <a:ext cx="1833946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err="1"/>
              <a:t>Layers</a:t>
            </a:r>
            <a:endParaRPr lang="es-ES"/>
          </a:p>
        </p:txBody>
      </p:sp>
      <p:sp>
        <p:nvSpPr>
          <p:cNvPr id="16" name="Google Shape;262;p38">
            <a:extLst>
              <a:ext uri="{FF2B5EF4-FFF2-40B4-BE49-F238E27FC236}">
                <a16:creationId xmlns:a16="http://schemas.microsoft.com/office/drawing/2014/main" id="{EB3554CC-C902-48A3-A436-40772F527BB0}"/>
              </a:ext>
            </a:extLst>
          </p:cNvPr>
          <p:cNvSpPr txBox="1">
            <a:spLocks/>
          </p:cNvSpPr>
          <p:nvPr/>
        </p:nvSpPr>
        <p:spPr>
          <a:xfrm>
            <a:off x="3500195" y="3544274"/>
            <a:ext cx="1833946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err="1"/>
              <a:t>Hands-on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78219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9E2C18-928D-4EE5-A420-5B64F6951497}"/>
              </a:ext>
            </a:extLst>
          </p:cNvPr>
          <p:cNvSpPr/>
          <p:nvPr/>
        </p:nvSpPr>
        <p:spPr>
          <a:xfrm>
            <a:off x="4494628" y="1371953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FF20CD-9E20-441B-A9F3-D8C689E92C1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9206" y="1679730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89DA3047-ACB4-410B-847E-218AC16F370E}"/>
              </a:ext>
            </a:extLst>
          </p:cNvPr>
          <p:cNvSpPr txBox="1">
            <a:spLocks/>
          </p:cNvSpPr>
          <p:nvPr/>
        </p:nvSpPr>
        <p:spPr>
          <a:xfrm>
            <a:off x="3523852" y="2021257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8B3F463-A2BF-4C33-A3EA-84D02DE2319A}"/>
              </a:ext>
            </a:extLst>
          </p:cNvPr>
          <p:cNvSpPr/>
          <p:nvPr/>
        </p:nvSpPr>
        <p:spPr>
          <a:xfrm>
            <a:off x="4801776" y="1376639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5E15475-8940-4DEF-860F-5D8770C8B31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907284" y="1684416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61;p52">
            <a:extLst>
              <a:ext uri="{FF2B5EF4-FFF2-40B4-BE49-F238E27FC236}">
                <a16:creationId xmlns:a16="http://schemas.microsoft.com/office/drawing/2014/main" id="{7480B72A-BFC4-4BFE-84BB-DADE692D12CF}"/>
              </a:ext>
            </a:extLst>
          </p:cNvPr>
          <p:cNvSpPr txBox="1">
            <a:spLocks/>
          </p:cNvSpPr>
          <p:nvPr/>
        </p:nvSpPr>
        <p:spPr>
          <a:xfrm>
            <a:off x="4461692" y="2037039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</p:spTree>
    <p:extLst>
      <p:ext uri="{BB962C8B-B14F-4D97-AF65-F5344CB8AC3E}">
        <p14:creationId xmlns:p14="http://schemas.microsoft.com/office/powerpoint/2010/main" val="454560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9E2C18-928D-4EE5-A420-5B64F6951497}"/>
              </a:ext>
            </a:extLst>
          </p:cNvPr>
          <p:cNvSpPr/>
          <p:nvPr/>
        </p:nvSpPr>
        <p:spPr>
          <a:xfrm>
            <a:off x="4494628" y="1371953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FF20CD-9E20-441B-A9F3-D8C689E92C1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9206" y="1679730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89DA3047-ACB4-410B-847E-218AC16F370E}"/>
              </a:ext>
            </a:extLst>
          </p:cNvPr>
          <p:cNvSpPr txBox="1">
            <a:spLocks/>
          </p:cNvSpPr>
          <p:nvPr/>
        </p:nvSpPr>
        <p:spPr>
          <a:xfrm>
            <a:off x="3523852" y="2021257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8B3F463-A2BF-4C33-A3EA-84D02DE2319A}"/>
              </a:ext>
            </a:extLst>
          </p:cNvPr>
          <p:cNvSpPr/>
          <p:nvPr/>
        </p:nvSpPr>
        <p:spPr>
          <a:xfrm>
            <a:off x="4801776" y="1376639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5E15475-8940-4DEF-860F-5D8770C8B31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907284" y="1684416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61;p52">
            <a:extLst>
              <a:ext uri="{FF2B5EF4-FFF2-40B4-BE49-F238E27FC236}">
                <a16:creationId xmlns:a16="http://schemas.microsoft.com/office/drawing/2014/main" id="{7480B72A-BFC4-4BFE-84BB-DADE692D12CF}"/>
              </a:ext>
            </a:extLst>
          </p:cNvPr>
          <p:cNvSpPr txBox="1">
            <a:spLocks/>
          </p:cNvSpPr>
          <p:nvPr/>
        </p:nvSpPr>
        <p:spPr>
          <a:xfrm>
            <a:off x="4461692" y="2037039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87C4369-6789-4E99-9A2F-C3EE16282074}"/>
              </a:ext>
            </a:extLst>
          </p:cNvPr>
          <p:cNvSpPr/>
          <p:nvPr/>
        </p:nvSpPr>
        <p:spPr>
          <a:xfrm>
            <a:off x="5162843" y="1367257"/>
            <a:ext cx="2518117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BB355FB-421F-44F0-8382-A848318F026C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421902" y="1675034"/>
            <a:ext cx="0" cy="399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61;p52">
            <a:extLst>
              <a:ext uri="{FF2B5EF4-FFF2-40B4-BE49-F238E27FC236}">
                <a16:creationId xmlns:a16="http://schemas.microsoft.com/office/drawing/2014/main" id="{C42FD3BE-53CB-413E-A182-78BC147B44B7}"/>
              </a:ext>
            </a:extLst>
          </p:cNvPr>
          <p:cNvSpPr txBox="1">
            <a:spLocks/>
          </p:cNvSpPr>
          <p:nvPr/>
        </p:nvSpPr>
        <p:spPr>
          <a:xfrm>
            <a:off x="5978341" y="1995761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Vector shape</a:t>
            </a:r>
          </a:p>
        </p:txBody>
      </p:sp>
    </p:spTree>
    <p:extLst>
      <p:ext uri="{BB962C8B-B14F-4D97-AF65-F5344CB8AC3E}">
        <p14:creationId xmlns:p14="http://schemas.microsoft.com/office/powerpoint/2010/main" val="1783725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9E2C18-928D-4EE5-A420-5B64F6951497}"/>
              </a:ext>
            </a:extLst>
          </p:cNvPr>
          <p:cNvSpPr/>
          <p:nvPr/>
        </p:nvSpPr>
        <p:spPr>
          <a:xfrm>
            <a:off x="4494628" y="1371953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FF20CD-9E20-441B-A9F3-D8C689E92C1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9206" y="1679730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A8CF503-CF22-41FF-8542-A373E8629AC7}"/>
              </a:ext>
            </a:extLst>
          </p:cNvPr>
          <p:cNvSpPr/>
          <p:nvPr/>
        </p:nvSpPr>
        <p:spPr>
          <a:xfrm>
            <a:off x="4801776" y="1376639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750A8EB-5887-419E-914C-BC9005C74DC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07284" y="1684416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3A49C0-4AF0-4B12-B291-AB6C59F7CD99}"/>
              </a:ext>
            </a:extLst>
          </p:cNvPr>
          <p:cNvSpPr/>
          <p:nvPr/>
        </p:nvSpPr>
        <p:spPr>
          <a:xfrm>
            <a:off x="5162843" y="1367257"/>
            <a:ext cx="2518117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6DCD70-F6D9-4F77-B303-5615B6EB5BD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421902" y="1675034"/>
            <a:ext cx="0" cy="399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89DA3047-ACB4-410B-847E-218AC16F370E}"/>
              </a:ext>
            </a:extLst>
          </p:cNvPr>
          <p:cNvSpPr txBox="1">
            <a:spLocks/>
          </p:cNvSpPr>
          <p:nvPr/>
        </p:nvSpPr>
        <p:spPr>
          <a:xfrm>
            <a:off x="3523852" y="2021257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0A0A74F1-72F1-4B3E-B7D9-F497C111C6C1}"/>
              </a:ext>
            </a:extLst>
          </p:cNvPr>
          <p:cNvSpPr txBox="1">
            <a:spLocks/>
          </p:cNvSpPr>
          <p:nvPr/>
        </p:nvSpPr>
        <p:spPr>
          <a:xfrm>
            <a:off x="5978341" y="1995761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Vector shape</a:t>
            </a:r>
          </a:p>
        </p:txBody>
      </p: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5C827040-2652-427C-B781-F91DAB0CACF2}"/>
              </a:ext>
            </a:extLst>
          </p:cNvPr>
          <p:cNvSpPr txBox="1">
            <a:spLocks/>
          </p:cNvSpPr>
          <p:nvPr/>
        </p:nvSpPr>
        <p:spPr>
          <a:xfrm>
            <a:off x="4461692" y="2037039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62ACEA-296B-4898-AC9C-267DE52D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57" y="2606267"/>
            <a:ext cx="5057336" cy="22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228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9E2C18-928D-4EE5-A420-5B64F6951497}"/>
              </a:ext>
            </a:extLst>
          </p:cNvPr>
          <p:cNvSpPr/>
          <p:nvPr/>
        </p:nvSpPr>
        <p:spPr>
          <a:xfrm>
            <a:off x="4494628" y="1371953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FF20CD-9E20-441B-A9F3-D8C689E92C1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9206" y="1679730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A8CF503-CF22-41FF-8542-A373E8629AC7}"/>
              </a:ext>
            </a:extLst>
          </p:cNvPr>
          <p:cNvSpPr/>
          <p:nvPr/>
        </p:nvSpPr>
        <p:spPr>
          <a:xfrm>
            <a:off x="4801776" y="1376639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750A8EB-5887-419E-914C-BC9005C74DC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07284" y="1684416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3A49C0-4AF0-4B12-B291-AB6C59F7CD99}"/>
              </a:ext>
            </a:extLst>
          </p:cNvPr>
          <p:cNvSpPr/>
          <p:nvPr/>
        </p:nvSpPr>
        <p:spPr>
          <a:xfrm>
            <a:off x="5162843" y="1367257"/>
            <a:ext cx="2518117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6DCD70-F6D9-4F77-B303-5615B6EB5BD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421902" y="1675034"/>
            <a:ext cx="0" cy="399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89DA3047-ACB4-410B-847E-218AC16F370E}"/>
              </a:ext>
            </a:extLst>
          </p:cNvPr>
          <p:cNvSpPr txBox="1">
            <a:spLocks/>
          </p:cNvSpPr>
          <p:nvPr/>
        </p:nvSpPr>
        <p:spPr>
          <a:xfrm>
            <a:off x="3523852" y="2021257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0A0A74F1-72F1-4B3E-B7D9-F497C111C6C1}"/>
              </a:ext>
            </a:extLst>
          </p:cNvPr>
          <p:cNvSpPr txBox="1">
            <a:spLocks/>
          </p:cNvSpPr>
          <p:nvPr/>
        </p:nvSpPr>
        <p:spPr>
          <a:xfrm>
            <a:off x="5978341" y="1995761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Vector shape</a:t>
            </a:r>
          </a:p>
        </p:txBody>
      </p: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5C827040-2652-427C-B781-F91DAB0CACF2}"/>
              </a:ext>
            </a:extLst>
          </p:cNvPr>
          <p:cNvSpPr txBox="1">
            <a:spLocks/>
          </p:cNvSpPr>
          <p:nvPr/>
        </p:nvSpPr>
        <p:spPr>
          <a:xfrm>
            <a:off x="4461692" y="2037039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CEF16A-4CA6-4E3E-B6E5-12D1E57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23" y="2606920"/>
            <a:ext cx="5073029" cy="22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67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1D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1E0A5FC-58D4-499D-B887-97AD6C510230}"/>
              </a:ext>
            </a:extLst>
          </p:cNvPr>
          <p:cNvSpPr txBox="1"/>
          <p:nvPr/>
        </p:nvSpPr>
        <p:spPr>
          <a:xfrm>
            <a:off x="1159705" y="1370242"/>
            <a:ext cx="682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tf.keras.layers.Conv1D(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9E2C18-928D-4EE5-A420-5B64F6951497}"/>
              </a:ext>
            </a:extLst>
          </p:cNvPr>
          <p:cNvSpPr/>
          <p:nvPr/>
        </p:nvSpPr>
        <p:spPr>
          <a:xfrm>
            <a:off x="4494628" y="1371953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FF20CD-9E20-441B-A9F3-D8C689E92C1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199206" y="1679730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A8CF503-CF22-41FF-8542-A373E8629AC7}"/>
              </a:ext>
            </a:extLst>
          </p:cNvPr>
          <p:cNvSpPr/>
          <p:nvPr/>
        </p:nvSpPr>
        <p:spPr>
          <a:xfrm>
            <a:off x="4801776" y="1376639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750A8EB-5887-419E-914C-BC9005C74DC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07284" y="1684416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3A49C0-4AF0-4B12-B291-AB6C59F7CD99}"/>
              </a:ext>
            </a:extLst>
          </p:cNvPr>
          <p:cNvSpPr/>
          <p:nvPr/>
        </p:nvSpPr>
        <p:spPr>
          <a:xfrm>
            <a:off x="5162843" y="1367257"/>
            <a:ext cx="2518117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86DCD70-F6D9-4F77-B303-5615B6EB5BD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421902" y="1675034"/>
            <a:ext cx="0" cy="399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89DA3047-ACB4-410B-847E-218AC16F370E}"/>
              </a:ext>
            </a:extLst>
          </p:cNvPr>
          <p:cNvSpPr txBox="1">
            <a:spLocks/>
          </p:cNvSpPr>
          <p:nvPr/>
        </p:nvSpPr>
        <p:spPr>
          <a:xfrm>
            <a:off x="3523852" y="2021257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0A0A74F1-72F1-4B3E-B7D9-F497C111C6C1}"/>
              </a:ext>
            </a:extLst>
          </p:cNvPr>
          <p:cNvSpPr txBox="1">
            <a:spLocks/>
          </p:cNvSpPr>
          <p:nvPr/>
        </p:nvSpPr>
        <p:spPr>
          <a:xfrm>
            <a:off x="5978341" y="1995761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Vector shape</a:t>
            </a:r>
          </a:p>
        </p:txBody>
      </p: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5C827040-2652-427C-B781-F91DAB0CACF2}"/>
              </a:ext>
            </a:extLst>
          </p:cNvPr>
          <p:cNvSpPr txBox="1">
            <a:spLocks/>
          </p:cNvSpPr>
          <p:nvPr/>
        </p:nvSpPr>
        <p:spPr>
          <a:xfrm>
            <a:off x="4461692" y="2037039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CEF16A-4CA6-4E3E-B6E5-12D1E57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23" y="2606920"/>
            <a:ext cx="5073029" cy="22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461;p52">
            <a:extLst>
              <a:ext uri="{FF2B5EF4-FFF2-40B4-BE49-F238E27FC236}">
                <a16:creationId xmlns:a16="http://schemas.microsoft.com/office/drawing/2014/main" id="{4C38AF47-CF18-447A-9ACB-744EFD0C40A3}"/>
              </a:ext>
            </a:extLst>
          </p:cNvPr>
          <p:cNvSpPr txBox="1">
            <a:spLocks/>
          </p:cNvSpPr>
          <p:nvPr/>
        </p:nvSpPr>
        <p:spPr>
          <a:xfrm>
            <a:off x="7180413" y="2571750"/>
            <a:ext cx="1534626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has a default initialization called </a:t>
            </a:r>
            <a:r>
              <a:rPr lang="en-US" sz="1000" b="1" i="1" dirty="0" err="1">
                <a:latin typeface="Montserrat" panose="00000500000000000000" pitchFamily="2" charset="0"/>
              </a:rPr>
              <a:t>glorot</a:t>
            </a:r>
            <a:endParaRPr lang="en-US" sz="1000" b="1" dirty="0"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8925407-4A1E-4E47-B784-1990C225B16C}"/>
                  </a:ext>
                </a:extLst>
              </p:cNvPr>
              <p:cNvSpPr txBox="1"/>
              <p:nvPr/>
            </p:nvSpPr>
            <p:spPr>
              <a:xfrm>
                <a:off x="7115094" y="3234078"/>
                <a:ext cx="1665264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8925407-4A1E-4E47-B784-1990C225B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094" y="3234078"/>
                <a:ext cx="1665264" cy="636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408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300490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190707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300490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1F4F8D0-0E68-4FB7-89B7-6921599B629C}"/>
              </a:ext>
            </a:extLst>
          </p:cNvPr>
          <p:cNvSpPr/>
          <p:nvPr/>
        </p:nvSpPr>
        <p:spPr>
          <a:xfrm>
            <a:off x="2239271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F47A91-49C1-4D71-A97D-745B1B5C814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43849" y="1608267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3DABEFDB-81E1-4197-9D09-6CDF7153245E}"/>
              </a:ext>
            </a:extLst>
          </p:cNvPr>
          <p:cNvSpPr txBox="1">
            <a:spLocks/>
          </p:cNvSpPr>
          <p:nvPr/>
        </p:nvSpPr>
        <p:spPr>
          <a:xfrm>
            <a:off x="1345281" y="1916044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</p:spTree>
    <p:extLst>
      <p:ext uri="{BB962C8B-B14F-4D97-AF65-F5344CB8AC3E}">
        <p14:creationId xmlns:p14="http://schemas.microsoft.com/office/powerpoint/2010/main" val="621825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300490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1F4F8D0-0E68-4FB7-89B7-6921599B629C}"/>
              </a:ext>
            </a:extLst>
          </p:cNvPr>
          <p:cNvSpPr/>
          <p:nvPr/>
        </p:nvSpPr>
        <p:spPr>
          <a:xfrm>
            <a:off x="2239271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F47A91-49C1-4D71-A97D-745B1B5C814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43849" y="1608267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3DABEFDB-81E1-4197-9D09-6CDF7153245E}"/>
              </a:ext>
            </a:extLst>
          </p:cNvPr>
          <p:cNvSpPr txBox="1">
            <a:spLocks/>
          </p:cNvSpPr>
          <p:nvPr/>
        </p:nvSpPr>
        <p:spPr>
          <a:xfrm>
            <a:off x="1345281" y="1916044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9B5584-5097-42F7-8326-2BB5F7A8E5FE}"/>
              </a:ext>
            </a:extLst>
          </p:cNvPr>
          <p:cNvSpPr/>
          <p:nvPr/>
        </p:nvSpPr>
        <p:spPr>
          <a:xfrm>
            <a:off x="2572484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5F02D1A-5A2A-4D0F-BE54-2B3FA34D259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77992" y="1608267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>
            <a:extLst>
              <a:ext uri="{FF2B5EF4-FFF2-40B4-BE49-F238E27FC236}">
                <a16:creationId xmlns:a16="http://schemas.microsoft.com/office/drawing/2014/main" id="{1BCF9B8A-DE7C-4695-BFC1-7627F5B1E5E8}"/>
              </a:ext>
            </a:extLst>
          </p:cNvPr>
          <p:cNvSpPr txBox="1">
            <a:spLocks/>
          </p:cNvSpPr>
          <p:nvPr/>
        </p:nvSpPr>
        <p:spPr>
          <a:xfrm>
            <a:off x="2232400" y="1960890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</p:spTree>
    <p:extLst>
      <p:ext uri="{BB962C8B-B14F-4D97-AF65-F5344CB8AC3E}">
        <p14:creationId xmlns:p14="http://schemas.microsoft.com/office/powerpoint/2010/main" val="1586120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300490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1F4F8D0-0E68-4FB7-89B7-6921599B629C}"/>
              </a:ext>
            </a:extLst>
          </p:cNvPr>
          <p:cNvSpPr/>
          <p:nvPr/>
        </p:nvSpPr>
        <p:spPr>
          <a:xfrm>
            <a:off x="2239271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F47A91-49C1-4D71-A97D-745B1B5C814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43849" y="1608267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3DABEFDB-81E1-4197-9D09-6CDF7153245E}"/>
              </a:ext>
            </a:extLst>
          </p:cNvPr>
          <p:cNvSpPr txBox="1">
            <a:spLocks/>
          </p:cNvSpPr>
          <p:nvPr/>
        </p:nvSpPr>
        <p:spPr>
          <a:xfrm>
            <a:off x="1345281" y="1916044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9B5584-5097-42F7-8326-2BB5F7A8E5FE}"/>
              </a:ext>
            </a:extLst>
          </p:cNvPr>
          <p:cNvSpPr/>
          <p:nvPr/>
        </p:nvSpPr>
        <p:spPr>
          <a:xfrm>
            <a:off x="2572484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5F02D1A-5A2A-4D0F-BE54-2B3FA34D259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77992" y="1608267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>
            <a:extLst>
              <a:ext uri="{FF2B5EF4-FFF2-40B4-BE49-F238E27FC236}">
                <a16:creationId xmlns:a16="http://schemas.microsoft.com/office/drawing/2014/main" id="{1BCF9B8A-DE7C-4695-BFC1-7627F5B1E5E8}"/>
              </a:ext>
            </a:extLst>
          </p:cNvPr>
          <p:cNvSpPr txBox="1">
            <a:spLocks/>
          </p:cNvSpPr>
          <p:nvPr/>
        </p:nvSpPr>
        <p:spPr>
          <a:xfrm>
            <a:off x="2232400" y="1960890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AFC5617-2421-43D0-A00B-E98490161104}"/>
              </a:ext>
            </a:extLst>
          </p:cNvPr>
          <p:cNvSpPr/>
          <p:nvPr/>
        </p:nvSpPr>
        <p:spPr>
          <a:xfrm>
            <a:off x="4264748" y="1300490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A68621-255A-4C25-931F-B72FEDD3A4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370256" y="1608267"/>
            <a:ext cx="105268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CB490888-7285-48E5-B098-9269E320DA5D}"/>
              </a:ext>
            </a:extLst>
          </p:cNvPr>
          <p:cNvSpPr txBox="1">
            <a:spLocks/>
          </p:cNvSpPr>
          <p:nvPr/>
        </p:nvSpPr>
        <p:spPr>
          <a:xfrm>
            <a:off x="3926696" y="1951741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X pixel size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565B32-570C-4D9D-A656-F4D3E8184D9F}"/>
              </a:ext>
            </a:extLst>
          </p:cNvPr>
          <p:cNvSpPr/>
          <p:nvPr/>
        </p:nvSpPr>
        <p:spPr>
          <a:xfrm>
            <a:off x="4811782" y="1300490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125A238-1F71-477F-9B46-2B39DDABE2F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5022558" y="1608267"/>
            <a:ext cx="45567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230B6DEB-F7B7-465E-B728-7B73384B2A46}"/>
              </a:ext>
            </a:extLst>
          </p:cNvPr>
          <p:cNvSpPr txBox="1">
            <a:spLocks/>
          </p:cNvSpPr>
          <p:nvPr/>
        </p:nvSpPr>
        <p:spPr>
          <a:xfrm>
            <a:off x="4733873" y="1951741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Y pixel size</a:t>
            </a:r>
          </a:p>
        </p:txBody>
      </p:sp>
    </p:spTree>
    <p:extLst>
      <p:ext uri="{BB962C8B-B14F-4D97-AF65-F5344CB8AC3E}">
        <p14:creationId xmlns:p14="http://schemas.microsoft.com/office/powerpoint/2010/main" val="3017526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300490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1F4F8D0-0E68-4FB7-89B7-6921599B629C}"/>
              </a:ext>
            </a:extLst>
          </p:cNvPr>
          <p:cNvSpPr/>
          <p:nvPr/>
        </p:nvSpPr>
        <p:spPr>
          <a:xfrm>
            <a:off x="2239271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F47A91-49C1-4D71-A97D-745B1B5C814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43849" y="1608267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3DABEFDB-81E1-4197-9D09-6CDF7153245E}"/>
              </a:ext>
            </a:extLst>
          </p:cNvPr>
          <p:cNvSpPr txBox="1">
            <a:spLocks/>
          </p:cNvSpPr>
          <p:nvPr/>
        </p:nvSpPr>
        <p:spPr>
          <a:xfrm>
            <a:off x="1345281" y="1916044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9B5584-5097-42F7-8326-2BB5F7A8E5FE}"/>
              </a:ext>
            </a:extLst>
          </p:cNvPr>
          <p:cNvSpPr/>
          <p:nvPr/>
        </p:nvSpPr>
        <p:spPr>
          <a:xfrm>
            <a:off x="2572484" y="1300490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5F02D1A-5A2A-4D0F-BE54-2B3FA34D259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77992" y="1608267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>
            <a:extLst>
              <a:ext uri="{FF2B5EF4-FFF2-40B4-BE49-F238E27FC236}">
                <a16:creationId xmlns:a16="http://schemas.microsoft.com/office/drawing/2014/main" id="{1BCF9B8A-DE7C-4695-BFC1-7627F5B1E5E8}"/>
              </a:ext>
            </a:extLst>
          </p:cNvPr>
          <p:cNvSpPr txBox="1">
            <a:spLocks/>
          </p:cNvSpPr>
          <p:nvPr/>
        </p:nvSpPr>
        <p:spPr>
          <a:xfrm>
            <a:off x="2232400" y="1960890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AFC5617-2421-43D0-A00B-E98490161104}"/>
              </a:ext>
            </a:extLst>
          </p:cNvPr>
          <p:cNvSpPr/>
          <p:nvPr/>
        </p:nvSpPr>
        <p:spPr>
          <a:xfrm>
            <a:off x="4264748" y="1300490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A68621-255A-4C25-931F-B72FEDD3A4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370256" y="1608267"/>
            <a:ext cx="105268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CB490888-7285-48E5-B098-9269E320DA5D}"/>
              </a:ext>
            </a:extLst>
          </p:cNvPr>
          <p:cNvSpPr txBox="1">
            <a:spLocks/>
          </p:cNvSpPr>
          <p:nvPr/>
        </p:nvSpPr>
        <p:spPr>
          <a:xfrm>
            <a:off x="3926696" y="1951741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X pixel size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565B32-570C-4D9D-A656-F4D3E8184D9F}"/>
              </a:ext>
            </a:extLst>
          </p:cNvPr>
          <p:cNvSpPr/>
          <p:nvPr/>
        </p:nvSpPr>
        <p:spPr>
          <a:xfrm>
            <a:off x="4811782" y="1300490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125A238-1F71-477F-9B46-2B39DDABE2F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5022558" y="1608267"/>
            <a:ext cx="45567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230B6DEB-F7B7-465E-B728-7B73384B2A46}"/>
              </a:ext>
            </a:extLst>
          </p:cNvPr>
          <p:cNvSpPr txBox="1">
            <a:spLocks/>
          </p:cNvSpPr>
          <p:nvPr/>
        </p:nvSpPr>
        <p:spPr>
          <a:xfrm>
            <a:off x="4733873" y="1951741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Y pixel size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ABBC3DA-62F6-43EE-B1FB-1321E07D7A3B}"/>
              </a:ext>
            </a:extLst>
          </p:cNvPr>
          <p:cNvSpPr/>
          <p:nvPr/>
        </p:nvSpPr>
        <p:spPr>
          <a:xfrm>
            <a:off x="5311243" y="1300490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8DE636C-55A2-4B36-BACF-37DC645F8F2F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5522019" y="1608267"/>
            <a:ext cx="676343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461;p52">
            <a:extLst>
              <a:ext uri="{FF2B5EF4-FFF2-40B4-BE49-F238E27FC236}">
                <a16:creationId xmlns:a16="http://schemas.microsoft.com/office/drawing/2014/main" id="{206C3195-FCF6-4D39-A64E-7284B86D6607}"/>
              </a:ext>
            </a:extLst>
          </p:cNvPr>
          <p:cNvSpPr txBox="1">
            <a:spLocks/>
          </p:cNvSpPr>
          <p:nvPr/>
        </p:nvSpPr>
        <p:spPr>
          <a:xfrm>
            <a:off x="5952502" y="1959066"/>
            <a:ext cx="959098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Dimensions</a:t>
            </a:r>
          </a:p>
        </p:txBody>
      </p:sp>
    </p:spTree>
    <p:extLst>
      <p:ext uri="{BB962C8B-B14F-4D97-AF65-F5344CB8AC3E}">
        <p14:creationId xmlns:p14="http://schemas.microsoft.com/office/powerpoint/2010/main" val="75126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984283" y="1917379"/>
            <a:ext cx="5017388" cy="655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Signals/Vectors</a:t>
            </a: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840852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1F4F8D0-0E68-4FB7-89B7-6921599B629C}"/>
              </a:ext>
            </a:extLst>
          </p:cNvPr>
          <p:cNvSpPr/>
          <p:nvPr/>
        </p:nvSpPr>
        <p:spPr>
          <a:xfrm>
            <a:off x="2239271" y="1840852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F47A91-49C1-4D71-A97D-745B1B5C814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43849" y="2148629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3DABEFDB-81E1-4197-9D09-6CDF7153245E}"/>
              </a:ext>
            </a:extLst>
          </p:cNvPr>
          <p:cNvSpPr txBox="1">
            <a:spLocks/>
          </p:cNvSpPr>
          <p:nvPr/>
        </p:nvSpPr>
        <p:spPr>
          <a:xfrm>
            <a:off x="1345281" y="2456406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9B5584-5097-42F7-8326-2BB5F7A8E5FE}"/>
              </a:ext>
            </a:extLst>
          </p:cNvPr>
          <p:cNvSpPr/>
          <p:nvPr/>
        </p:nvSpPr>
        <p:spPr>
          <a:xfrm>
            <a:off x="2572484" y="1840852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5F02D1A-5A2A-4D0F-BE54-2B3FA34D259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77992" y="2148629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>
            <a:extLst>
              <a:ext uri="{FF2B5EF4-FFF2-40B4-BE49-F238E27FC236}">
                <a16:creationId xmlns:a16="http://schemas.microsoft.com/office/drawing/2014/main" id="{1BCF9B8A-DE7C-4695-BFC1-7627F5B1E5E8}"/>
              </a:ext>
            </a:extLst>
          </p:cNvPr>
          <p:cNvSpPr txBox="1">
            <a:spLocks/>
          </p:cNvSpPr>
          <p:nvPr/>
        </p:nvSpPr>
        <p:spPr>
          <a:xfrm>
            <a:off x="2232400" y="2501252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AFC5617-2421-43D0-A00B-E98490161104}"/>
              </a:ext>
            </a:extLst>
          </p:cNvPr>
          <p:cNvSpPr/>
          <p:nvPr/>
        </p:nvSpPr>
        <p:spPr>
          <a:xfrm>
            <a:off x="4264748" y="1840852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A68621-255A-4C25-931F-B72FEDD3A4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370256" y="2148629"/>
            <a:ext cx="105268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CB490888-7285-48E5-B098-9269E320DA5D}"/>
              </a:ext>
            </a:extLst>
          </p:cNvPr>
          <p:cNvSpPr txBox="1">
            <a:spLocks/>
          </p:cNvSpPr>
          <p:nvPr/>
        </p:nvSpPr>
        <p:spPr>
          <a:xfrm>
            <a:off x="3926696" y="2492103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X pixel size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565B32-570C-4D9D-A656-F4D3E8184D9F}"/>
              </a:ext>
            </a:extLst>
          </p:cNvPr>
          <p:cNvSpPr/>
          <p:nvPr/>
        </p:nvSpPr>
        <p:spPr>
          <a:xfrm>
            <a:off x="4811782" y="1840852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125A238-1F71-477F-9B46-2B39DDABE2F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5022558" y="2148629"/>
            <a:ext cx="45567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230B6DEB-F7B7-465E-B728-7B73384B2A46}"/>
              </a:ext>
            </a:extLst>
          </p:cNvPr>
          <p:cNvSpPr txBox="1">
            <a:spLocks/>
          </p:cNvSpPr>
          <p:nvPr/>
        </p:nvSpPr>
        <p:spPr>
          <a:xfrm>
            <a:off x="4733873" y="2492103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Y pixel size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35DB639-D820-4237-9129-A65A5AF7F6E7}"/>
              </a:ext>
            </a:extLst>
          </p:cNvPr>
          <p:cNvSpPr/>
          <p:nvPr/>
        </p:nvSpPr>
        <p:spPr>
          <a:xfrm>
            <a:off x="5293744" y="1840852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744248E-0960-4310-91AE-0ABB40068833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504520" y="2148629"/>
            <a:ext cx="676343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461;p52">
            <a:extLst>
              <a:ext uri="{FF2B5EF4-FFF2-40B4-BE49-F238E27FC236}">
                <a16:creationId xmlns:a16="http://schemas.microsoft.com/office/drawing/2014/main" id="{C741A664-82BF-494D-A350-3A882F227AC8}"/>
              </a:ext>
            </a:extLst>
          </p:cNvPr>
          <p:cNvSpPr txBox="1">
            <a:spLocks/>
          </p:cNvSpPr>
          <p:nvPr/>
        </p:nvSpPr>
        <p:spPr>
          <a:xfrm>
            <a:off x="5935003" y="2499428"/>
            <a:ext cx="976597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Dimensions</a:t>
            </a:r>
          </a:p>
        </p:txBody>
      </p:sp>
      <p:sp>
        <p:nvSpPr>
          <p:cNvPr id="24" name="Google Shape;284;p40">
            <a:extLst>
              <a:ext uri="{FF2B5EF4-FFF2-40B4-BE49-F238E27FC236}">
                <a16:creationId xmlns:a16="http://schemas.microsoft.com/office/drawing/2014/main" id="{003AD267-3015-447C-89F8-2BE73FAD039F}"/>
              </a:ext>
            </a:extLst>
          </p:cNvPr>
          <p:cNvSpPr txBox="1">
            <a:spLocks/>
          </p:cNvSpPr>
          <p:nvPr/>
        </p:nvSpPr>
        <p:spPr>
          <a:xfrm>
            <a:off x="739024" y="1243342"/>
            <a:ext cx="310439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Binary/Black &amp; white images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95089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A704FD-1FF5-4628-AAA8-27768DCDAE86}"/>
              </a:ext>
            </a:extLst>
          </p:cNvPr>
          <p:cNvSpPr txBox="1"/>
          <p:nvPr/>
        </p:nvSpPr>
        <p:spPr>
          <a:xfrm>
            <a:off x="713225" y="1840852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1F4F8D0-0E68-4FB7-89B7-6921599B629C}"/>
              </a:ext>
            </a:extLst>
          </p:cNvPr>
          <p:cNvSpPr/>
          <p:nvPr/>
        </p:nvSpPr>
        <p:spPr>
          <a:xfrm>
            <a:off x="2239271" y="1840852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9F47A91-49C1-4D71-A97D-745B1B5C814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43849" y="2148629"/>
            <a:ext cx="40093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3DABEFDB-81E1-4197-9D09-6CDF7153245E}"/>
              </a:ext>
            </a:extLst>
          </p:cNvPr>
          <p:cNvSpPr txBox="1">
            <a:spLocks/>
          </p:cNvSpPr>
          <p:nvPr/>
        </p:nvSpPr>
        <p:spPr>
          <a:xfrm>
            <a:off x="1345281" y="2456406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69B5584-5097-42F7-8326-2BB5F7A8E5FE}"/>
              </a:ext>
            </a:extLst>
          </p:cNvPr>
          <p:cNvSpPr/>
          <p:nvPr/>
        </p:nvSpPr>
        <p:spPr>
          <a:xfrm>
            <a:off x="2572484" y="1840852"/>
            <a:ext cx="21101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5F02D1A-5A2A-4D0F-BE54-2B3FA34D259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677992" y="2148629"/>
            <a:ext cx="0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>
            <a:extLst>
              <a:ext uri="{FF2B5EF4-FFF2-40B4-BE49-F238E27FC236}">
                <a16:creationId xmlns:a16="http://schemas.microsoft.com/office/drawing/2014/main" id="{1BCF9B8A-DE7C-4695-BFC1-7627F5B1E5E8}"/>
              </a:ext>
            </a:extLst>
          </p:cNvPr>
          <p:cNvSpPr txBox="1">
            <a:spLocks/>
          </p:cNvSpPr>
          <p:nvPr/>
        </p:nvSpPr>
        <p:spPr>
          <a:xfrm>
            <a:off x="2232400" y="2501252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Kernel size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AFC5617-2421-43D0-A00B-E98490161104}"/>
              </a:ext>
            </a:extLst>
          </p:cNvPr>
          <p:cNvSpPr/>
          <p:nvPr/>
        </p:nvSpPr>
        <p:spPr>
          <a:xfrm>
            <a:off x="4264748" y="1840852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A68621-255A-4C25-931F-B72FEDD3A40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370256" y="2148629"/>
            <a:ext cx="105268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CB490888-7285-48E5-B098-9269E320DA5D}"/>
              </a:ext>
            </a:extLst>
          </p:cNvPr>
          <p:cNvSpPr txBox="1">
            <a:spLocks/>
          </p:cNvSpPr>
          <p:nvPr/>
        </p:nvSpPr>
        <p:spPr>
          <a:xfrm>
            <a:off x="3926696" y="2492103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X pixel size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565B32-570C-4D9D-A656-F4D3E8184D9F}"/>
              </a:ext>
            </a:extLst>
          </p:cNvPr>
          <p:cNvSpPr/>
          <p:nvPr/>
        </p:nvSpPr>
        <p:spPr>
          <a:xfrm>
            <a:off x="4811782" y="1840852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125A238-1F71-477F-9B46-2B39DDABE2F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5022558" y="2148629"/>
            <a:ext cx="45567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230B6DEB-F7B7-465E-B728-7B73384B2A46}"/>
              </a:ext>
            </a:extLst>
          </p:cNvPr>
          <p:cNvSpPr txBox="1">
            <a:spLocks/>
          </p:cNvSpPr>
          <p:nvPr/>
        </p:nvSpPr>
        <p:spPr>
          <a:xfrm>
            <a:off x="4733873" y="2492103"/>
            <a:ext cx="75960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Y pixel size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35DB639-D820-4237-9129-A65A5AF7F6E7}"/>
              </a:ext>
            </a:extLst>
          </p:cNvPr>
          <p:cNvSpPr/>
          <p:nvPr/>
        </p:nvSpPr>
        <p:spPr>
          <a:xfrm>
            <a:off x="5293744" y="1840852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744248E-0960-4310-91AE-0ABB40068833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504520" y="2148629"/>
            <a:ext cx="676343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461;p52">
            <a:extLst>
              <a:ext uri="{FF2B5EF4-FFF2-40B4-BE49-F238E27FC236}">
                <a16:creationId xmlns:a16="http://schemas.microsoft.com/office/drawing/2014/main" id="{C741A664-82BF-494D-A350-3A882F227AC8}"/>
              </a:ext>
            </a:extLst>
          </p:cNvPr>
          <p:cNvSpPr txBox="1">
            <a:spLocks/>
          </p:cNvSpPr>
          <p:nvPr/>
        </p:nvSpPr>
        <p:spPr>
          <a:xfrm>
            <a:off x="5935003" y="2499428"/>
            <a:ext cx="976597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6CDD1A5-6A2C-48B8-8D69-BB5624D4F00C}"/>
              </a:ext>
            </a:extLst>
          </p:cNvPr>
          <p:cNvSpPr txBox="1"/>
          <p:nvPr/>
        </p:nvSpPr>
        <p:spPr>
          <a:xfrm>
            <a:off x="713225" y="3680341"/>
            <a:ext cx="776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427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29235030-3C76-48CA-AD5A-2492D8A1807F}"/>
              </a:ext>
            </a:extLst>
          </p:cNvPr>
          <p:cNvSpPr/>
          <p:nvPr/>
        </p:nvSpPr>
        <p:spPr>
          <a:xfrm>
            <a:off x="5293744" y="3680341"/>
            <a:ext cx="421552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34503E43-BA19-4926-9941-4F72B66247B2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5504520" y="3988118"/>
            <a:ext cx="676343" cy="395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461;p52">
            <a:extLst>
              <a:ext uri="{FF2B5EF4-FFF2-40B4-BE49-F238E27FC236}">
                <a16:creationId xmlns:a16="http://schemas.microsoft.com/office/drawing/2014/main" id="{3C29AE82-53C9-439A-8275-F4E3AABCB731}"/>
              </a:ext>
            </a:extLst>
          </p:cNvPr>
          <p:cNvSpPr txBox="1">
            <a:spLocks/>
          </p:cNvSpPr>
          <p:nvPr/>
        </p:nvSpPr>
        <p:spPr>
          <a:xfrm>
            <a:off x="5935003" y="4338917"/>
            <a:ext cx="976597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Dimensions (RGB)</a:t>
            </a:r>
          </a:p>
        </p:txBody>
      </p:sp>
      <p:sp>
        <p:nvSpPr>
          <p:cNvPr id="24" name="Google Shape;284;p40">
            <a:extLst>
              <a:ext uri="{FF2B5EF4-FFF2-40B4-BE49-F238E27FC236}">
                <a16:creationId xmlns:a16="http://schemas.microsoft.com/office/drawing/2014/main" id="{003AD267-3015-447C-89F8-2BE73FAD039F}"/>
              </a:ext>
            </a:extLst>
          </p:cNvPr>
          <p:cNvSpPr txBox="1">
            <a:spLocks/>
          </p:cNvSpPr>
          <p:nvPr/>
        </p:nvSpPr>
        <p:spPr>
          <a:xfrm>
            <a:off x="739024" y="1243342"/>
            <a:ext cx="310439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Binary/Black &amp; white images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5" name="Google Shape;284;p40">
            <a:extLst>
              <a:ext uri="{FF2B5EF4-FFF2-40B4-BE49-F238E27FC236}">
                <a16:creationId xmlns:a16="http://schemas.microsoft.com/office/drawing/2014/main" id="{07B76101-CA5D-4EC8-93A8-E06D8320BF63}"/>
              </a:ext>
            </a:extLst>
          </p:cNvPr>
          <p:cNvSpPr txBox="1">
            <a:spLocks/>
          </p:cNvSpPr>
          <p:nvPr/>
        </p:nvSpPr>
        <p:spPr>
          <a:xfrm>
            <a:off x="713225" y="3228370"/>
            <a:ext cx="3104395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err="1">
                <a:solidFill>
                  <a:schemeClr val="dk2"/>
                </a:solidFill>
                <a:latin typeface="Montserrat"/>
                <a:sym typeface="Montserrat"/>
              </a:rPr>
              <a:t>Coloured</a:t>
            </a:r>
            <a:r>
              <a:rPr lang="en-US" sz="1400" b="1">
                <a:solidFill>
                  <a:schemeClr val="dk2"/>
                </a:solidFill>
                <a:latin typeface="Montserrat"/>
                <a:sym typeface="Montserrat"/>
              </a:rPr>
              <a:t> images</a:t>
            </a:r>
            <a:endParaRPr lang="en-US" sz="800" b="1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53290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FE90D47-EAF6-4A60-A37F-6CA254EAE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6"/>
          <a:stretch/>
        </p:blipFill>
        <p:spPr bwMode="auto">
          <a:xfrm>
            <a:off x="350547" y="1017725"/>
            <a:ext cx="8317203" cy="18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4317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FE90D47-EAF6-4A60-A37F-6CA254EAE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6"/>
          <a:stretch/>
        </p:blipFill>
        <p:spPr bwMode="auto">
          <a:xfrm>
            <a:off x="350547" y="1017725"/>
            <a:ext cx="8317203" cy="18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A7A056A-6856-47E8-BC4D-B6D61ED87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"/>
          <a:stretch/>
        </p:blipFill>
        <p:spPr bwMode="auto">
          <a:xfrm>
            <a:off x="350547" y="3025588"/>
            <a:ext cx="8317203" cy="177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562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FE90D47-EAF6-4A60-A37F-6CA254EAE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6"/>
          <a:stretch/>
        </p:blipFill>
        <p:spPr bwMode="auto">
          <a:xfrm>
            <a:off x="350547" y="1017725"/>
            <a:ext cx="8317203" cy="18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A7A056A-6856-47E8-BC4D-B6D61ED87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"/>
          <a:stretch/>
        </p:blipFill>
        <p:spPr bwMode="auto">
          <a:xfrm>
            <a:off x="350547" y="3025588"/>
            <a:ext cx="8317203" cy="177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9026755-3505-4802-B801-D2D398D8914A}"/>
              </a:ext>
            </a:extLst>
          </p:cNvPr>
          <p:cNvSpPr/>
          <p:nvPr/>
        </p:nvSpPr>
        <p:spPr>
          <a:xfrm>
            <a:off x="0" y="2871569"/>
            <a:ext cx="3198356" cy="21584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9872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A7A056A-6856-47E8-BC4D-B6D61ED87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2" r="69950"/>
          <a:stretch/>
        </p:blipFill>
        <p:spPr bwMode="auto">
          <a:xfrm>
            <a:off x="3418042" y="1017725"/>
            <a:ext cx="2170756" cy="15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47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images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A7A056A-6856-47E8-BC4D-B6D61ED87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2" r="69950"/>
          <a:stretch/>
        </p:blipFill>
        <p:spPr bwMode="auto">
          <a:xfrm>
            <a:off x="3418042" y="1017725"/>
            <a:ext cx="2170756" cy="15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FD9A81B-7BC4-4895-80D9-593B7936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2571750"/>
            <a:ext cx="8564880" cy="195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219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D97639-CD11-4CC7-82D6-23887A9A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46EFD2E1-32DA-41C6-ADB3-E6509E7B017B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35305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20;p44">
            <a:extLst>
              <a:ext uri="{FF2B5EF4-FFF2-40B4-BE49-F238E27FC236}">
                <a16:creationId xmlns:a16="http://schemas.microsoft.com/office/drawing/2014/main" id="{1A44F6F1-5DA8-43E8-A606-5C54DE8EA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90B1720-2245-4804-9611-1B25FB1F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FAE09A80-944E-45FE-844C-D4323F16758E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48847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5FBEF89-CAD5-4DAC-9CED-3A83035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151668"/>
            <a:ext cx="1369817" cy="13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E11A601-9331-4ECD-B0AD-AA29F37A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63" y="1151669"/>
            <a:ext cx="1369817" cy="13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20;p44">
            <a:extLst>
              <a:ext uri="{FF2B5EF4-FFF2-40B4-BE49-F238E27FC236}">
                <a16:creationId xmlns:a16="http://schemas.microsoft.com/office/drawing/2014/main" id="{92F70623-CA04-46FA-8843-4AB0ED7BE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Convolution – 2D Layer to simple image</a:t>
            </a:r>
            <a:endParaRPr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E71CD97-8F0C-4B29-A72A-1DB9FE4AE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0" y="1828392"/>
            <a:ext cx="1369816" cy="1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489C9910-58DA-4DAD-9194-37A588FA1CCF}"/>
              </a:ext>
            </a:extLst>
          </p:cNvPr>
          <p:cNvSpPr txBox="1">
            <a:spLocks/>
          </p:cNvSpPr>
          <p:nvPr/>
        </p:nvSpPr>
        <p:spPr>
          <a:xfrm>
            <a:off x="872960" y="3118801"/>
            <a:ext cx="826407" cy="28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(28, 28)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0481458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7242</Words>
  <Application>Microsoft Office PowerPoint</Application>
  <PresentationFormat>Presentación en pantalla (16:9)</PresentationFormat>
  <Paragraphs>2558</Paragraphs>
  <Slides>169</Slides>
  <Notes>169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169</vt:i4>
      </vt:variant>
    </vt:vector>
  </HeadingPairs>
  <TitlesOfParts>
    <vt:vector size="177" baseType="lpstr">
      <vt:lpstr>Arial</vt:lpstr>
      <vt:lpstr>Vidaloka</vt:lpstr>
      <vt:lpstr>Montserrat</vt:lpstr>
      <vt:lpstr>Consolas</vt:lpstr>
      <vt:lpstr>Cambria Math</vt:lpstr>
      <vt:lpstr>Open Sans</vt:lpstr>
      <vt:lpstr>Courier New</vt:lpstr>
      <vt:lpstr>Minimalist Business Slides by Slidesgo</vt:lpstr>
      <vt:lpstr>Deep Learning seminar</vt:lpstr>
      <vt:lpstr>Backup</vt:lpstr>
      <vt:lpstr>Backup</vt:lpstr>
      <vt:lpstr>Backup</vt:lpstr>
      <vt:lpstr>Backup</vt:lpstr>
      <vt:lpstr>Backup</vt:lpstr>
      <vt:lpstr>Table of contents – Day 2</vt:lpstr>
      <vt:lpstr>Table of contents – Day 2</vt:lpstr>
      <vt:lpstr>Signals/Vectors</vt:lpstr>
      <vt:lpstr>Signals </vt:lpstr>
      <vt:lpstr>Signals </vt:lpstr>
      <vt:lpstr>Signals </vt:lpstr>
      <vt:lpstr>Signals </vt:lpstr>
      <vt:lpstr>Signals </vt:lpstr>
      <vt:lpstr>Signals </vt:lpstr>
      <vt:lpstr>Signals </vt:lpstr>
      <vt:lpstr>Signals </vt:lpstr>
      <vt:lpstr>Signals </vt:lpstr>
      <vt:lpstr>Signals </vt:lpstr>
      <vt:lpstr>Signals </vt:lpstr>
      <vt:lpstr>Signals </vt:lpstr>
      <vt:lpstr>Images</vt:lpstr>
      <vt:lpstr>Images </vt:lpstr>
      <vt:lpstr>Images </vt:lpstr>
      <vt:lpstr>Images </vt:lpstr>
      <vt:lpstr>Images </vt:lpstr>
      <vt:lpstr>Images </vt:lpstr>
      <vt:lpstr>Images </vt:lpstr>
      <vt:lpstr>Convolution</vt:lpstr>
      <vt:lpstr>Convolution - Definition</vt:lpstr>
      <vt:lpstr>Convolution - Signals</vt:lpstr>
      <vt:lpstr>Convolution - Signals</vt:lpstr>
      <vt:lpstr>Convolution - Signals</vt:lpstr>
      <vt:lpstr>Convolution - Signals</vt:lpstr>
      <vt:lpstr>Convolution - Signals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Our vectors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Images</vt:lpstr>
      <vt:lpstr>Convolution – Sobel filters</vt:lpstr>
      <vt:lpstr>Convolution – Sobel filters</vt:lpstr>
      <vt:lpstr>Convolution – Sobel filters</vt:lpstr>
      <vt:lpstr>Convolution – Sobel filters</vt:lpstr>
      <vt:lpstr>Layers</vt:lpstr>
      <vt:lpstr>Convolution – 1D Layer</vt:lpstr>
      <vt:lpstr>Convolution – 1D Layer</vt:lpstr>
      <vt:lpstr>Convolution – 1D Layer</vt:lpstr>
      <vt:lpstr>Convolution – 1D Layer</vt:lpstr>
      <vt:lpstr>Convolution – 1D Layer</vt:lpstr>
      <vt:lpstr>Convolution – 1D Layer</vt:lpstr>
      <vt:lpstr>Convolution – 1D Layer</vt:lpstr>
      <vt:lpstr>Convolution – 2D Layer</vt:lpstr>
      <vt:lpstr>Convolution – 2D Layer</vt:lpstr>
      <vt:lpstr>Convolution – 2D Layer</vt:lpstr>
      <vt:lpstr>Convolution – 2D Layer</vt:lpstr>
      <vt:lpstr>Convolution – 2D Layer</vt:lpstr>
      <vt:lpstr>Convolution – 2D Layer</vt:lpstr>
      <vt:lpstr>Convolution – 2D Layer</vt:lpstr>
      <vt:lpstr>Convolution – 2D Layer to images</vt:lpstr>
      <vt:lpstr>Convolution – 2D Layer to images</vt:lpstr>
      <vt:lpstr>Convolution – 2D Layer to images</vt:lpstr>
      <vt:lpstr>Convolution – 2D Layer to images</vt:lpstr>
      <vt:lpstr>Convolution – 2D Layer to images</vt:lpstr>
      <vt:lpstr>Convolution – 2D Layer to simple image</vt:lpstr>
      <vt:lpstr>Convolution – 2D Layer to simple image</vt:lpstr>
      <vt:lpstr>Convolution – 2D Layer to simple image</vt:lpstr>
      <vt:lpstr>Convolution – 2D Layer to simple image</vt:lpstr>
      <vt:lpstr>Convolution – 2D Layer to simple image</vt:lpstr>
      <vt:lpstr>Convolution – 2D Layer to simple image</vt:lpstr>
      <vt:lpstr>Convolution – 2D Layer to simple image</vt:lpstr>
      <vt:lpstr>Convolution – 2D Layer to simple image</vt:lpstr>
      <vt:lpstr>Convolution – 2D Layer to simple image</vt:lpstr>
      <vt:lpstr>Hands on! </vt:lpstr>
      <vt:lpstr>Coffee break</vt:lpstr>
      <vt:lpstr>Architectures for networks</vt:lpstr>
      <vt:lpstr>Architecture – General usage</vt:lpstr>
      <vt:lpstr>Architecture – General usage</vt:lpstr>
      <vt:lpstr>Architecture – General usage</vt:lpstr>
      <vt:lpstr>Architecture – General usage</vt:lpstr>
      <vt:lpstr>Architecture – Other usages</vt:lpstr>
      <vt:lpstr>Architecture – Other usages</vt:lpstr>
      <vt:lpstr>Architecture – Pooling</vt:lpstr>
      <vt:lpstr>Architecture – Pooling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Pooling </vt:lpstr>
      <vt:lpstr>Architecture – General usage  </vt:lpstr>
      <vt:lpstr>Architecture – General usage  </vt:lpstr>
      <vt:lpstr>Architecture – General usage  </vt:lpstr>
      <vt:lpstr>Architecture – General usage  </vt:lpstr>
      <vt:lpstr>Architecture – General usage  </vt:lpstr>
      <vt:lpstr>Architecture – General usage  </vt:lpstr>
      <vt:lpstr>Architecture – Activation function </vt:lpstr>
      <vt:lpstr>Architecture – Activation function </vt:lpstr>
      <vt:lpstr>Architecture – Activation function </vt:lpstr>
      <vt:lpstr>Architecture – Activation function </vt:lpstr>
      <vt:lpstr>Architecture – Activation function </vt:lpstr>
      <vt:lpstr>Architecture – Activation function </vt:lpstr>
      <vt:lpstr>Architecture – Activation function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First CNN – Typical MNIST classification </vt:lpstr>
      <vt:lpstr>Second CNN – Coloured classification</vt:lpstr>
      <vt:lpstr>Second CNN – Coloured classification</vt:lpstr>
      <vt:lpstr>Second CNN – Coloured classification</vt:lpstr>
      <vt:lpstr>Second CNN – Coloured classification</vt:lpstr>
      <vt:lpstr>Second CNN – Coloured classification</vt:lpstr>
      <vt:lpstr>Second CNN – Coloured classification</vt:lpstr>
      <vt:lpstr>Hands on!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dc:creator>Sergi Bernet Andrés</dc:creator>
  <cp:lastModifiedBy>Sergi Bernet Andrés</cp:lastModifiedBy>
  <cp:revision>111</cp:revision>
  <dcterms:modified xsi:type="dcterms:W3CDTF">2022-03-08T16:02:26Z</dcterms:modified>
</cp:coreProperties>
</file>